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55" r:id="rId1"/>
  </p:sldMasterIdLst>
  <p:sldIdLst>
    <p:sldId id="256" r:id="rId2"/>
    <p:sldId id="264" r:id="rId3"/>
    <p:sldId id="270" r:id="rId4"/>
    <p:sldId id="265" r:id="rId5"/>
    <p:sldId id="266" r:id="rId6"/>
    <p:sldId id="267" r:id="rId7"/>
    <p:sldId id="268" r:id="rId8"/>
    <p:sldId id="269" r:id="rId9"/>
    <p:sldId id="272" r:id="rId10"/>
    <p:sldId id="273" r:id="rId11"/>
    <p:sldId id="274" r:id="rId12"/>
    <p:sldId id="293" r:id="rId13"/>
    <p:sldId id="275" r:id="rId14"/>
    <p:sldId id="294" r:id="rId15"/>
    <p:sldId id="276" r:id="rId16"/>
    <p:sldId id="306" r:id="rId17"/>
    <p:sldId id="307" r:id="rId18"/>
    <p:sldId id="277" r:id="rId19"/>
    <p:sldId id="278" r:id="rId20"/>
    <p:sldId id="279" r:id="rId21"/>
    <p:sldId id="280" r:id="rId22"/>
    <p:sldId id="281" r:id="rId23"/>
    <p:sldId id="282" r:id="rId24"/>
    <p:sldId id="283" r:id="rId25"/>
    <p:sldId id="284" r:id="rId26"/>
    <p:sldId id="285" r:id="rId27"/>
    <p:sldId id="295" r:id="rId28"/>
    <p:sldId id="296" r:id="rId29"/>
    <p:sldId id="286" r:id="rId30"/>
    <p:sldId id="297" r:id="rId31"/>
    <p:sldId id="287" r:id="rId32"/>
    <p:sldId id="310" r:id="rId33"/>
    <p:sldId id="298" r:id="rId34"/>
    <p:sldId id="299" r:id="rId35"/>
    <p:sldId id="308" r:id="rId36"/>
    <p:sldId id="303" r:id="rId37"/>
    <p:sldId id="304" r:id="rId38"/>
    <p:sldId id="305" r:id="rId39"/>
    <p:sldId id="289" r:id="rId40"/>
    <p:sldId id="290" r:id="rId41"/>
    <p:sldId id="300" r:id="rId42"/>
    <p:sldId id="301" r:id="rId43"/>
    <p:sldId id="302" r:id="rId44"/>
    <p:sldId id="309" r:id="rId4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121" d="100"/>
          <a:sy n="121" d="100"/>
        </p:scale>
        <p:origin x="190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BFB0E4C5-B7D6-76F8-C1DC-A1C53F1593FA}"/>
              </a:ext>
            </a:extLst>
          </p:cNvPr>
          <p:cNvGrpSpPr>
            <a:grpSpLocks/>
          </p:cNvGrpSpPr>
          <p:nvPr/>
        </p:nvGrpSpPr>
        <p:grpSpPr bwMode="auto">
          <a:xfrm>
            <a:off x="0" y="3902075"/>
            <a:ext cx="3400425" cy="2949575"/>
            <a:chOff x="0" y="2458"/>
            <a:chExt cx="2142" cy="1858"/>
          </a:xfrm>
        </p:grpSpPr>
        <p:sp>
          <p:nvSpPr>
            <p:cNvPr id="12291" name="Freeform 3">
              <a:extLst>
                <a:ext uri="{FF2B5EF4-FFF2-40B4-BE49-F238E27FC236}">
                  <a16:creationId xmlns:a16="http://schemas.microsoft.com/office/drawing/2014/main" id="{51E03125-0A52-4F2A-F078-E5863A27F5F7}"/>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2" name="Freeform 4">
              <a:extLst>
                <a:ext uri="{FF2B5EF4-FFF2-40B4-BE49-F238E27FC236}">
                  <a16:creationId xmlns:a16="http://schemas.microsoft.com/office/drawing/2014/main" id="{CC7AFC8E-3A03-17A3-CB76-3CA0156AB5CC}"/>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3" name="Freeform 5">
              <a:extLst>
                <a:ext uri="{FF2B5EF4-FFF2-40B4-BE49-F238E27FC236}">
                  <a16:creationId xmlns:a16="http://schemas.microsoft.com/office/drawing/2014/main" id="{DE14CF82-D937-69AC-8944-802E01C7B3A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4" name="Freeform 6">
              <a:extLst>
                <a:ext uri="{FF2B5EF4-FFF2-40B4-BE49-F238E27FC236}">
                  <a16:creationId xmlns:a16="http://schemas.microsoft.com/office/drawing/2014/main" id="{8187CBA4-E29E-FDC5-46E2-103DE077EE6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5" name="Oval 7">
              <a:extLst>
                <a:ext uri="{FF2B5EF4-FFF2-40B4-BE49-F238E27FC236}">
                  <a16:creationId xmlns:a16="http://schemas.microsoft.com/office/drawing/2014/main" id="{80457681-8D6E-DB60-61E8-89473705FC1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6" name="Oval 8">
              <a:extLst>
                <a:ext uri="{FF2B5EF4-FFF2-40B4-BE49-F238E27FC236}">
                  <a16:creationId xmlns:a16="http://schemas.microsoft.com/office/drawing/2014/main" id="{D5EF8FE4-677A-1490-FE4A-9F928BBCB5A3}"/>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7" name="Oval 9">
              <a:extLst>
                <a:ext uri="{FF2B5EF4-FFF2-40B4-BE49-F238E27FC236}">
                  <a16:creationId xmlns:a16="http://schemas.microsoft.com/office/drawing/2014/main" id="{24E535BE-A6BE-3E79-FA35-935FCE60AC41}"/>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2298" name="Rectangle 10">
            <a:extLst>
              <a:ext uri="{FF2B5EF4-FFF2-40B4-BE49-F238E27FC236}">
                <a16:creationId xmlns:a16="http://schemas.microsoft.com/office/drawing/2014/main" id="{607A799D-32CD-F615-F044-B782598DF86C}"/>
              </a:ext>
            </a:extLst>
          </p:cNvPr>
          <p:cNvSpPr>
            <a:spLocks noGrp="1" noChangeArrowheads="1"/>
          </p:cNvSpPr>
          <p:nvPr>
            <p:ph type="ctrTitle" sz="quarter"/>
          </p:nvPr>
        </p:nvSpPr>
        <p:spPr>
          <a:xfrm>
            <a:off x="685800" y="1873250"/>
            <a:ext cx="7772400" cy="1555750"/>
          </a:xfrm>
        </p:spPr>
        <p:txBody>
          <a:bodyPr/>
          <a:lstStyle>
            <a:lvl1pPr>
              <a:defRPr sz="4800"/>
            </a:lvl1pPr>
          </a:lstStyle>
          <a:p>
            <a:pPr lvl="0"/>
            <a:r>
              <a:rPr lang="es-ES" altLang="en-US" noProof="0"/>
              <a:t>Haga clic para cambiar el estilo de título	</a:t>
            </a:r>
          </a:p>
        </p:txBody>
      </p:sp>
      <p:sp>
        <p:nvSpPr>
          <p:cNvPr id="12299" name="Rectangle 11">
            <a:extLst>
              <a:ext uri="{FF2B5EF4-FFF2-40B4-BE49-F238E27FC236}">
                <a16:creationId xmlns:a16="http://schemas.microsoft.com/office/drawing/2014/main" id="{559C61E4-B434-9169-6F8E-9EFAF5960DEF}"/>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s-ES" altLang="en-US" noProof="0"/>
              <a:t>Haga clic para modificar el estilo de subtítulo del patrón</a:t>
            </a:r>
          </a:p>
        </p:txBody>
      </p:sp>
      <p:sp>
        <p:nvSpPr>
          <p:cNvPr id="12300" name="Rectangle 12">
            <a:extLst>
              <a:ext uri="{FF2B5EF4-FFF2-40B4-BE49-F238E27FC236}">
                <a16:creationId xmlns:a16="http://schemas.microsoft.com/office/drawing/2014/main" id="{CE2BFEB3-782D-8DB4-D446-332DE939E398}"/>
              </a:ext>
            </a:extLst>
          </p:cNvPr>
          <p:cNvSpPr>
            <a:spLocks noGrp="1" noChangeArrowheads="1"/>
          </p:cNvSpPr>
          <p:nvPr>
            <p:ph type="dt" sz="quarter" idx="2"/>
          </p:nvPr>
        </p:nvSpPr>
        <p:spPr/>
        <p:txBody>
          <a:bodyPr/>
          <a:lstStyle>
            <a:lvl1pPr>
              <a:defRPr/>
            </a:lvl1pPr>
          </a:lstStyle>
          <a:p>
            <a:endParaRPr lang="es-ES" altLang="en-US"/>
          </a:p>
        </p:txBody>
      </p:sp>
      <p:sp>
        <p:nvSpPr>
          <p:cNvPr id="12301" name="Rectangle 13">
            <a:extLst>
              <a:ext uri="{FF2B5EF4-FFF2-40B4-BE49-F238E27FC236}">
                <a16:creationId xmlns:a16="http://schemas.microsoft.com/office/drawing/2014/main" id="{EBF0FAB7-DB84-5EC1-395F-C81E8A166B4C}"/>
              </a:ext>
            </a:extLst>
          </p:cNvPr>
          <p:cNvSpPr>
            <a:spLocks noGrp="1" noChangeArrowheads="1"/>
          </p:cNvSpPr>
          <p:nvPr>
            <p:ph type="ftr" sz="quarter" idx="3"/>
          </p:nvPr>
        </p:nvSpPr>
        <p:spPr/>
        <p:txBody>
          <a:bodyPr/>
          <a:lstStyle>
            <a:lvl1pPr>
              <a:defRPr/>
            </a:lvl1pPr>
          </a:lstStyle>
          <a:p>
            <a:endParaRPr lang="es-ES" altLang="en-US"/>
          </a:p>
        </p:txBody>
      </p:sp>
      <p:sp>
        <p:nvSpPr>
          <p:cNvPr id="12302" name="Rectangle 14">
            <a:extLst>
              <a:ext uri="{FF2B5EF4-FFF2-40B4-BE49-F238E27FC236}">
                <a16:creationId xmlns:a16="http://schemas.microsoft.com/office/drawing/2014/main" id="{37E916B8-D6E4-0B59-AC71-729D3FC647AB}"/>
              </a:ext>
            </a:extLst>
          </p:cNvPr>
          <p:cNvSpPr>
            <a:spLocks noGrp="1" noChangeArrowheads="1"/>
          </p:cNvSpPr>
          <p:nvPr>
            <p:ph type="sldNum" sz="quarter" idx="4"/>
          </p:nvPr>
        </p:nvSpPr>
        <p:spPr/>
        <p:txBody>
          <a:bodyPr/>
          <a:lstStyle>
            <a:lvl1pPr>
              <a:defRPr/>
            </a:lvl1pPr>
          </a:lstStyle>
          <a:p>
            <a:fld id="{5DD31875-1D98-2F4A-A99C-8BAEE71B2BF7}" type="slidenum">
              <a:rPr lang="es-ES" altLang="en-US"/>
              <a:pPr/>
              <a:t>‹#›</a:t>
            </a:fld>
            <a:endParaRPr lang="es-E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0312-DDED-F13E-FC94-DEB6FFF74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926C20-539C-D794-4DB2-0791C64CB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FACD1-E416-C62D-23A4-4D6DE7DF2DAB}"/>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49BE8827-A981-6712-CD35-2C35E7258C9D}"/>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A0B606C7-FA15-EBF2-1F27-366774088426}"/>
              </a:ext>
            </a:extLst>
          </p:cNvPr>
          <p:cNvSpPr>
            <a:spLocks noGrp="1"/>
          </p:cNvSpPr>
          <p:nvPr>
            <p:ph type="sldNum" sz="quarter" idx="12"/>
          </p:nvPr>
        </p:nvSpPr>
        <p:spPr/>
        <p:txBody>
          <a:bodyPr/>
          <a:lstStyle>
            <a:lvl1pPr>
              <a:defRPr/>
            </a:lvl1pPr>
          </a:lstStyle>
          <a:p>
            <a:fld id="{699D9E8D-D0D0-0847-9A4D-6DAC935FEAD9}" type="slidenum">
              <a:rPr lang="es-ES" altLang="en-US"/>
              <a:pPr/>
              <a:t>‹#›</a:t>
            </a:fld>
            <a:endParaRPr lang="es-ES" altLang="en-US"/>
          </a:p>
        </p:txBody>
      </p:sp>
    </p:spTree>
    <p:extLst>
      <p:ext uri="{BB962C8B-B14F-4D97-AF65-F5344CB8AC3E}">
        <p14:creationId xmlns:p14="http://schemas.microsoft.com/office/powerpoint/2010/main" val="290239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34EFD5-1EBF-FBDD-F63A-1B00530D6114}"/>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4FAD97-319C-9BC6-BC98-DEDCF15D4FEA}"/>
              </a:ext>
            </a:extLst>
          </p:cNvPr>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62F3-D358-814D-E562-F71BA4B2F5A3}"/>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148446D6-C560-15B9-E6CB-D4E8808EA4C5}"/>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2210AA7E-09B4-875C-A1B2-724A08AF7B82}"/>
              </a:ext>
            </a:extLst>
          </p:cNvPr>
          <p:cNvSpPr>
            <a:spLocks noGrp="1"/>
          </p:cNvSpPr>
          <p:nvPr>
            <p:ph type="sldNum" sz="quarter" idx="12"/>
          </p:nvPr>
        </p:nvSpPr>
        <p:spPr/>
        <p:txBody>
          <a:bodyPr/>
          <a:lstStyle>
            <a:lvl1pPr>
              <a:defRPr/>
            </a:lvl1pPr>
          </a:lstStyle>
          <a:p>
            <a:fld id="{CAB45AAC-50DE-8945-B797-AC289F2C3B3E}" type="slidenum">
              <a:rPr lang="es-ES" altLang="en-US"/>
              <a:pPr/>
              <a:t>‹#›</a:t>
            </a:fld>
            <a:endParaRPr lang="es-ES" altLang="en-US"/>
          </a:p>
        </p:txBody>
      </p:sp>
    </p:spTree>
    <p:extLst>
      <p:ext uri="{BB962C8B-B14F-4D97-AF65-F5344CB8AC3E}">
        <p14:creationId xmlns:p14="http://schemas.microsoft.com/office/powerpoint/2010/main" val="46755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911571-2F6B-38B7-12BD-3BB83E89C116}"/>
              </a:ext>
            </a:extLst>
          </p:cNvPr>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88CE4E3-81B1-5CAE-6C59-C3C4BE6D7F11}"/>
              </a:ext>
            </a:extLst>
          </p:cNvPr>
          <p:cNvSpPr>
            <a:spLocks noGrp="1"/>
          </p:cNvSpPr>
          <p:nvPr>
            <p:ph type="dt" sz="half" idx="10"/>
          </p:nvPr>
        </p:nvSpPr>
        <p:spPr>
          <a:xfrm>
            <a:off x="457200" y="6248400"/>
            <a:ext cx="2133600" cy="457200"/>
          </a:xfrm>
        </p:spPr>
        <p:txBody>
          <a:bodyPr/>
          <a:lstStyle>
            <a:lvl1pPr>
              <a:defRPr/>
            </a:lvl1pPr>
          </a:lstStyle>
          <a:p>
            <a:endParaRPr lang="es-ES" altLang="en-US"/>
          </a:p>
        </p:txBody>
      </p:sp>
      <p:sp>
        <p:nvSpPr>
          <p:cNvPr id="4" name="Footer Placeholder 3">
            <a:extLst>
              <a:ext uri="{FF2B5EF4-FFF2-40B4-BE49-F238E27FC236}">
                <a16:creationId xmlns:a16="http://schemas.microsoft.com/office/drawing/2014/main" id="{36D79CB9-D6B6-A230-B552-D9C17B33CB98}"/>
              </a:ext>
            </a:extLst>
          </p:cNvPr>
          <p:cNvSpPr>
            <a:spLocks noGrp="1"/>
          </p:cNvSpPr>
          <p:nvPr>
            <p:ph type="ftr" sz="quarter" idx="11"/>
          </p:nvPr>
        </p:nvSpPr>
        <p:spPr>
          <a:xfrm>
            <a:off x="3124200" y="6248400"/>
            <a:ext cx="2895600" cy="457200"/>
          </a:xfrm>
        </p:spPr>
        <p:txBody>
          <a:bodyPr/>
          <a:lstStyle>
            <a:lvl1pPr>
              <a:defRPr/>
            </a:lvl1pPr>
          </a:lstStyle>
          <a:p>
            <a:endParaRPr lang="es-ES" altLang="en-US"/>
          </a:p>
        </p:txBody>
      </p:sp>
      <p:sp>
        <p:nvSpPr>
          <p:cNvPr id="5" name="Slide Number Placeholder 4">
            <a:extLst>
              <a:ext uri="{FF2B5EF4-FFF2-40B4-BE49-F238E27FC236}">
                <a16:creationId xmlns:a16="http://schemas.microsoft.com/office/drawing/2014/main" id="{7DFDD3F5-9338-F132-D17B-17971B29AD1A}"/>
              </a:ext>
            </a:extLst>
          </p:cNvPr>
          <p:cNvSpPr>
            <a:spLocks noGrp="1"/>
          </p:cNvSpPr>
          <p:nvPr>
            <p:ph type="sldNum" sz="quarter" idx="12"/>
          </p:nvPr>
        </p:nvSpPr>
        <p:spPr>
          <a:xfrm>
            <a:off x="6553200" y="6248400"/>
            <a:ext cx="2133600" cy="457200"/>
          </a:xfrm>
        </p:spPr>
        <p:txBody>
          <a:bodyPr/>
          <a:lstStyle>
            <a:lvl1pPr>
              <a:defRPr/>
            </a:lvl1pPr>
          </a:lstStyle>
          <a:p>
            <a:fld id="{2A74A4CA-E950-E54B-99A3-16DD075FC062}" type="slidenum">
              <a:rPr lang="es-ES" altLang="en-US"/>
              <a:pPr/>
              <a:t>‹#›</a:t>
            </a:fld>
            <a:endParaRPr lang="es-ES" altLang="en-US"/>
          </a:p>
        </p:txBody>
      </p:sp>
    </p:spTree>
    <p:extLst>
      <p:ext uri="{BB962C8B-B14F-4D97-AF65-F5344CB8AC3E}">
        <p14:creationId xmlns:p14="http://schemas.microsoft.com/office/powerpoint/2010/main" val="1327586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23BD-E7BF-D511-0F62-2BA4DD2D02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BBDE7-3EDC-541C-BA20-0CC712AD0A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68E72-3629-BCD1-014B-8A6084BA0FEA}"/>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99B9EF2A-5608-9555-B195-E0DBAC832A32}"/>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CE33D8D2-9737-CBC9-46FA-CAFC30E39662}"/>
              </a:ext>
            </a:extLst>
          </p:cNvPr>
          <p:cNvSpPr>
            <a:spLocks noGrp="1"/>
          </p:cNvSpPr>
          <p:nvPr>
            <p:ph type="sldNum" sz="quarter" idx="12"/>
          </p:nvPr>
        </p:nvSpPr>
        <p:spPr/>
        <p:txBody>
          <a:bodyPr/>
          <a:lstStyle>
            <a:lvl1pPr>
              <a:defRPr/>
            </a:lvl1pPr>
          </a:lstStyle>
          <a:p>
            <a:fld id="{3CB215E6-2511-2246-B5BC-9E15BB7AA6AB}" type="slidenum">
              <a:rPr lang="es-ES" altLang="en-US"/>
              <a:pPr/>
              <a:t>‹#›</a:t>
            </a:fld>
            <a:endParaRPr lang="es-ES" altLang="en-US"/>
          </a:p>
        </p:txBody>
      </p:sp>
    </p:spTree>
    <p:extLst>
      <p:ext uri="{BB962C8B-B14F-4D97-AF65-F5344CB8AC3E}">
        <p14:creationId xmlns:p14="http://schemas.microsoft.com/office/powerpoint/2010/main" val="97956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9054-4C62-25F6-C142-B0022331A6C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2752B0-242C-FAE4-63DD-01E3FBF5B93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5552472-2D2D-1580-4024-AB570604F40B}"/>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8E3B02DB-C314-A45B-BB36-1B0107115644}"/>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2C53BB88-C69D-D133-358C-9E7D2628F4C9}"/>
              </a:ext>
            </a:extLst>
          </p:cNvPr>
          <p:cNvSpPr>
            <a:spLocks noGrp="1"/>
          </p:cNvSpPr>
          <p:nvPr>
            <p:ph type="sldNum" sz="quarter" idx="12"/>
          </p:nvPr>
        </p:nvSpPr>
        <p:spPr/>
        <p:txBody>
          <a:bodyPr/>
          <a:lstStyle>
            <a:lvl1pPr>
              <a:defRPr/>
            </a:lvl1pPr>
          </a:lstStyle>
          <a:p>
            <a:fld id="{875DF537-333E-B845-8D81-1FA2B067E6CA}" type="slidenum">
              <a:rPr lang="es-ES" altLang="en-US"/>
              <a:pPr/>
              <a:t>‹#›</a:t>
            </a:fld>
            <a:endParaRPr lang="es-ES" altLang="en-US"/>
          </a:p>
        </p:txBody>
      </p:sp>
    </p:spTree>
    <p:extLst>
      <p:ext uri="{BB962C8B-B14F-4D97-AF65-F5344CB8AC3E}">
        <p14:creationId xmlns:p14="http://schemas.microsoft.com/office/powerpoint/2010/main" val="2313003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37B5-BD72-6ABE-CB17-12110824A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588021-2DB1-2FB8-F06F-77E3C67E4FB2}"/>
              </a:ext>
            </a:extLst>
          </p:cNvPr>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C9358-758C-4D2C-CD97-2DF3D1BA7A5C}"/>
              </a:ext>
            </a:extLst>
          </p:cNvPr>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5D2313-8693-43D6-A742-9261B9A70EF9}"/>
              </a:ext>
            </a:extLst>
          </p:cNvPr>
          <p:cNvSpPr>
            <a:spLocks noGrp="1"/>
          </p:cNvSpPr>
          <p:nvPr>
            <p:ph type="dt" sz="half" idx="10"/>
          </p:nvPr>
        </p:nvSpPr>
        <p:spPr/>
        <p:txBody>
          <a:bodyPr/>
          <a:lstStyle>
            <a:lvl1pPr>
              <a:defRPr/>
            </a:lvl1pPr>
          </a:lstStyle>
          <a:p>
            <a:endParaRPr lang="es-ES" altLang="en-US"/>
          </a:p>
        </p:txBody>
      </p:sp>
      <p:sp>
        <p:nvSpPr>
          <p:cNvPr id="6" name="Footer Placeholder 5">
            <a:extLst>
              <a:ext uri="{FF2B5EF4-FFF2-40B4-BE49-F238E27FC236}">
                <a16:creationId xmlns:a16="http://schemas.microsoft.com/office/drawing/2014/main" id="{365E18A1-0E53-BD1B-8F79-095BB9C2E4FE}"/>
              </a:ext>
            </a:extLst>
          </p:cNvPr>
          <p:cNvSpPr>
            <a:spLocks noGrp="1"/>
          </p:cNvSpPr>
          <p:nvPr>
            <p:ph type="ftr" sz="quarter" idx="11"/>
          </p:nvPr>
        </p:nvSpPr>
        <p:spPr/>
        <p:txBody>
          <a:bodyPr/>
          <a:lstStyle>
            <a:lvl1pPr>
              <a:defRPr/>
            </a:lvl1pPr>
          </a:lstStyle>
          <a:p>
            <a:endParaRPr lang="es-ES" altLang="en-US"/>
          </a:p>
        </p:txBody>
      </p:sp>
      <p:sp>
        <p:nvSpPr>
          <p:cNvPr id="7" name="Slide Number Placeholder 6">
            <a:extLst>
              <a:ext uri="{FF2B5EF4-FFF2-40B4-BE49-F238E27FC236}">
                <a16:creationId xmlns:a16="http://schemas.microsoft.com/office/drawing/2014/main" id="{864E5D70-1999-FA1A-504F-33A4BA94B8CF}"/>
              </a:ext>
            </a:extLst>
          </p:cNvPr>
          <p:cNvSpPr>
            <a:spLocks noGrp="1"/>
          </p:cNvSpPr>
          <p:nvPr>
            <p:ph type="sldNum" sz="quarter" idx="12"/>
          </p:nvPr>
        </p:nvSpPr>
        <p:spPr/>
        <p:txBody>
          <a:bodyPr/>
          <a:lstStyle>
            <a:lvl1pPr>
              <a:defRPr/>
            </a:lvl1pPr>
          </a:lstStyle>
          <a:p>
            <a:fld id="{9E4CF8AA-4122-454A-8373-BDA56ABCF27E}" type="slidenum">
              <a:rPr lang="es-ES" altLang="en-US"/>
              <a:pPr/>
              <a:t>‹#›</a:t>
            </a:fld>
            <a:endParaRPr lang="es-ES" altLang="en-US"/>
          </a:p>
        </p:txBody>
      </p:sp>
    </p:spTree>
    <p:extLst>
      <p:ext uri="{BB962C8B-B14F-4D97-AF65-F5344CB8AC3E}">
        <p14:creationId xmlns:p14="http://schemas.microsoft.com/office/powerpoint/2010/main" val="2917058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10CE-68D7-A6D4-6C2E-D8AD2B06D6F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4E11F2-BD91-4CC1-07BB-4A096E42DFF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FB77D3-BD7D-B77C-4A7C-57FD44E22C9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51902F-4D16-F465-6790-1938C0F0D11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F0DCA2-A90C-CB5E-250A-F5250FFA13C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8541FC-3633-06EE-9328-A0F8A599367B}"/>
              </a:ext>
            </a:extLst>
          </p:cNvPr>
          <p:cNvSpPr>
            <a:spLocks noGrp="1"/>
          </p:cNvSpPr>
          <p:nvPr>
            <p:ph type="dt" sz="half" idx="10"/>
          </p:nvPr>
        </p:nvSpPr>
        <p:spPr/>
        <p:txBody>
          <a:bodyPr/>
          <a:lstStyle>
            <a:lvl1pPr>
              <a:defRPr/>
            </a:lvl1pPr>
          </a:lstStyle>
          <a:p>
            <a:endParaRPr lang="es-ES" altLang="en-US"/>
          </a:p>
        </p:txBody>
      </p:sp>
      <p:sp>
        <p:nvSpPr>
          <p:cNvPr id="8" name="Footer Placeholder 7">
            <a:extLst>
              <a:ext uri="{FF2B5EF4-FFF2-40B4-BE49-F238E27FC236}">
                <a16:creationId xmlns:a16="http://schemas.microsoft.com/office/drawing/2014/main" id="{831A1D12-243A-D443-AD1C-3BA166B7CD2A}"/>
              </a:ext>
            </a:extLst>
          </p:cNvPr>
          <p:cNvSpPr>
            <a:spLocks noGrp="1"/>
          </p:cNvSpPr>
          <p:nvPr>
            <p:ph type="ftr" sz="quarter" idx="11"/>
          </p:nvPr>
        </p:nvSpPr>
        <p:spPr/>
        <p:txBody>
          <a:bodyPr/>
          <a:lstStyle>
            <a:lvl1pPr>
              <a:defRPr/>
            </a:lvl1pPr>
          </a:lstStyle>
          <a:p>
            <a:endParaRPr lang="es-ES" altLang="en-US"/>
          </a:p>
        </p:txBody>
      </p:sp>
      <p:sp>
        <p:nvSpPr>
          <p:cNvPr id="9" name="Slide Number Placeholder 8">
            <a:extLst>
              <a:ext uri="{FF2B5EF4-FFF2-40B4-BE49-F238E27FC236}">
                <a16:creationId xmlns:a16="http://schemas.microsoft.com/office/drawing/2014/main" id="{E02BC71F-9F3F-81B2-0F98-E206C5CE0A94}"/>
              </a:ext>
            </a:extLst>
          </p:cNvPr>
          <p:cNvSpPr>
            <a:spLocks noGrp="1"/>
          </p:cNvSpPr>
          <p:nvPr>
            <p:ph type="sldNum" sz="quarter" idx="12"/>
          </p:nvPr>
        </p:nvSpPr>
        <p:spPr/>
        <p:txBody>
          <a:bodyPr/>
          <a:lstStyle>
            <a:lvl1pPr>
              <a:defRPr/>
            </a:lvl1pPr>
          </a:lstStyle>
          <a:p>
            <a:fld id="{51A3194E-D9E2-6A47-8B48-135C23BD1339}" type="slidenum">
              <a:rPr lang="es-ES" altLang="en-US"/>
              <a:pPr/>
              <a:t>‹#›</a:t>
            </a:fld>
            <a:endParaRPr lang="es-ES" altLang="en-US"/>
          </a:p>
        </p:txBody>
      </p:sp>
    </p:spTree>
    <p:extLst>
      <p:ext uri="{BB962C8B-B14F-4D97-AF65-F5344CB8AC3E}">
        <p14:creationId xmlns:p14="http://schemas.microsoft.com/office/powerpoint/2010/main" val="35937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1072-D8C5-1419-E305-4EE5206327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B77C1A-C90A-6C45-3E9E-C4CE11B8F0E2}"/>
              </a:ext>
            </a:extLst>
          </p:cNvPr>
          <p:cNvSpPr>
            <a:spLocks noGrp="1"/>
          </p:cNvSpPr>
          <p:nvPr>
            <p:ph type="dt" sz="half" idx="10"/>
          </p:nvPr>
        </p:nvSpPr>
        <p:spPr/>
        <p:txBody>
          <a:bodyPr/>
          <a:lstStyle>
            <a:lvl1pPr>
              <a:defRPr/>
            </a:lvl1pPr>
          </a:lstStyle>
          <a:p>
            <a:endParaRPr lang="es-ES" altLang="en-US"/>
          </a:p>
        </p:txBody>
      </p:sp>
      <p:sp>
        <p:nvSpPr>
          <p:cNvPr id="4" name="Footer Placeholder 3">
            <a:extLst>
              <a:ext uri="{FF2B5EF4-FFF2-40B4-BE49-F238E27FC236}">
                <a16:creationId xmlns:a16="http://schemas.microsoft.com/office/drawing/2014/main" id="{16B6C200-2315-58B0-80F5-1B9E1FB840FA}"/>
              </a:ext>
            </a:extLst>
          </p:cNvPr>
          <p:cNvSpPr>
            <a:spLocks noGrp="1"/>
          </p:cNvSpPr>
          <p:nvPr>
            <p:ph type="ftr" sz="quarter" idx="11"/>
          </p:nvPr>
        </p:nvSpPr>
        <p:spPr/>
        <p:txBody>
          <a:bodyPr/>
          <a:lstStyle>
            <a:lvl1pPr>
              <a:defRPr/>
            </a:lvl1pPr>
          </a:lstStyle>
          <a:p>
            <a:endParaRPr lang="es-ES" altLang="en-US"/>
          </a:p>
        </p:txBody>
      </p:sp>
      <p:sp>
        <p:nvSpPr>
          <p:cNvPr id="5" name="Slide Number Placeholder 4">
            <a:extLst>
              <a:ext uri="{FF2B5EF4-FFF2-40B4-BE49-F238E27FC236}">
                <a16:creationId xmlns:a16="http://schemas.microsoft.com/office/drawing/2014/main" id="{3ADE5ADB-C777-FEEE-5904-803B2DADB20E}"/>
              </a:ext>
            </a:extLst>
          </p:cNvPr>
          <p:cNvSpPr>
            <a:spLocks noGrp="1"/>
          </p:cNvSpPr>
          <p:nvPr>
            <p:ph type="sldNum" sz="quarter" idx="12"/>
          </p:nvPr>
        </p:nvSpPr>
        <p:spPr/>
        <p:txBody>
          <a:bodyPr/>
          <a:lstStyle>
            <a:lvl1pPr>
              <a:defRPr/>
            </a:lvl1pPr>
          </a:lstStyle>
          <a:p>
            <a:fld id="{5996AADC-7622-FD48-A11A-36F4EB7C403F}" type="slidenum">
              <a:rPr lang="es-ES" altLang="en-US"/>
              <a:pPr/>
              <a:t>‹#›</a:t>
            </a:fld>
            <a:endParaRPr lang="es-ES" altLang="en-US"/>
          </a:p>
        </p:txBody>
      </p:sp>
    </p:spTree>
    <p:extLst>
      <p:ext uri="{BB962C8B-B14F-4D97-AF65-F5344CB8AC3E}">
        <p14:creationId xmlns:p14="http://schemas.microsoft.com/office/powerpoint/2010/main" val="347985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FF795B-88ED-941D-C880-4D6EFCEB30EF}"/>
              </a:ext>
            </a:extLst>
          </p:cNvPr>
          <p:cNvSpPr>
            <a:spLocks noGrp="1"/>
          </p:cNvSpPr>
          <p:nvPr>
            <p:ph type="dt" sz="half" idx="10"/>
          </p:nvPr>
        </p:nvSpPr>
        <p:spPr/>
        <p:txBody>
          <a:bodyPr/>
          <a:lstStyle>
            <a:lvl1pPr>
              <a:defRPr/>
            </a:lvl1pPr>
          </a:lstStyle>
          <a:p>
            <a:endParaRPr lang="es-ES" altLang="en-US"/>
          </a:p>
        </p:txBody>
      </p:sp>
      <p:sp>
        <p:nvSpPr>
          <p:cNvPr id="3" name="Footer Placeholder 2">
            <a:extLst>
              <a:ext uri="{FF2B5EF4-FFF2-40B4-BE49-F238E27FC236}">
                <a16:creationId xmlns:a16="http://schemas.microsoft.com/office/drawing/2014/main" id="{8E44B04B-EE0B-0508-5A9B-7559713E2220}"/>
              </a:ext>
            </a:extLst>
          </p:cNvPr>
          <p:cNvSpPr>
            <a:spLocks noGrp="1"/>
          </p:cNvSpPr>
          <p:nvPr>
            <p:ph type="ftr" sz="quarter" idx="11"/>
          </p:nvPr>
        </p:nvSpPr>
        <p:spPr/>
        <p:txBody>
          <a:bodyPr/>
          <a:lstStyle>
            <a:lvl1pPr>
              <a:defRPr/>
            </a:lvl1pPr>
          </a:lstStyle>
          <a:p>
            <a:endParaRPr lang="es-ES" altLang="en-US"/>
          </a:p>
        </p:txBody>
      </p:sp>
      <p:sp>
        <p:nvSpPr>
          <p:cNvPr id="4" name="Slide Number Placeholder 3">
            <a:extLst>
              <a:ext uri="{FF2B5EF4-FFF2-40B4-BE49-F238E27FC236}">
                <a16:creationId xmlns:a16="http://schemas.microsoft.com/office/drawing/2014/main" id="{83EE9DF6-F03D-CECC-B40A-A37C3A10FF07}"/>
              </a:ext>
            </a:extLst>
          </p:cNvPr>
          <p:cNvSpPr>
            <a:spLocks noGrp="1"/>
          </p:cNvSpPr>
          <p:nvPr>
            <p:ph type="sldNum" sz="quarter" idx="12"/>
          </p:nvPr>
        </p:nvSpPr>
        <p:spPr/>
        <p:txBody>
          <a:bodyPr/>
          <a:lstStyle>
            <a:lvl1pPr>
              <a:defRPr/>
            </a:lvl1pPr>
          </a:lstStyle>
          <a:p>
            <a:fld id="{E998C0E2-1A65-CB45-B0A7-9FBEE194DADE}" type="slidenum">
              <a:rPr lang="es-ES" altLang="en-US"/>
              <a:pPr/>
              <a:t>‹#›</a:t>
            </a:fld>
            <a:endParaRPr lang="es-ES" altLang="en-US"/>
          </a:p>
        </p:txBody>
      </p:sp>
    </p:spTree>
    <p:extLst>
      <p:ext uri="{BB962C8B-B14F-4D97-AF65-F5344CB8AC3E}">
        <p14:creationId xmlns:p14="http://schemas.microsoft.com/office/powerpoint/2010/main" val="401313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7D8D-B5E4-7C3C-54AE-4DCA61F0629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8C95DF-FBDB-03E8-C06C-7F319F8B5DC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696A0C-910D-6F82-4E10-D7774CCF243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D0FDE0-17A9-DDDE-E308-A68FCA16AF05}"/>
              </a:ext>
            </a:extLst>
          </p:cNvPr>
          <p:cNvSpPr>
            <a:spLocks noGrp="1"/>
          </p:cNvSpPr>
          <p:nvPr>
            <p:ph type="dt" sz="half" idx="10"/>
          </p:nvPr>
        </p:nvSpPr>
        <p:spPr/>
        <p:txBody>
          <a:bodyPr/>
          <a:lstStyle>
            <a:lvl1pPr>
              <a:defRPr/>
            </a:lvl1pPr>
          </a:lstStyle>
          <a:p>
            <a:endParaRPr lang="es-ES" altLang="en-US"/>
          </a:p>
        </p:txBody>
      </p:sp>
      <p:sp>
        <p:nvSpPr>
          <p:cNvPr id="6" name="Footer Placeholder 5">
            <a:extLst>
              <a:ext uri="{FF2B5EF4-FFF2-40B4-BE49-F238E27FC236}">
                <a16:creationId xmlns:a16="http://schemas.microsoft.com/office/drawing/2014/main" id="{63E211A8-C0EA-0F6F-D477-1E7E3D216A95}"/>
              </a:ext>
            </a:extLst>
          </p:cNvPr>
          <p:cNvSpPr>
            <a:spLocks noGrp="1"/>
          </p:cNvSpPr>
          <p:nvPr>
            <p:ph type="ftr" sz="quarter" idx="11"/>
          </p:nvPr>
        </p:nvSpPr>
        <p:spPr/>
        <p:txBody>
          <a:bodyPr/>
          <a:lstStyle>
            <a:lvl1pPr>
              <a:defRPr/>
            </a:lvl1pPr>
          </a:lstStyle>
          <a:p>
            <a:endParaRPr lang="es-ES" altLang="en-US"/>
          </a:p>
        </p:txBody>
      </p:sp>
      <p:sp>
        <p:nvSpPr>
          <p:cNvPr id="7" name="Slide Number Placeholder 6">
            <a:extLst>
              <a:ext uri="{FF2B5EF4-FFF2-40B4-BE49-F238E27FC236}">
                <a16:creationId xmlns:a16="http://schemas.microsoft.com/office/drawing/2014/main" id="{33DA3F1D-6417-FA56-AC4D-8019CBA852E5}"/>
              </a:ext>
            </a:extLst>
          </p:cNvPr>
          <p:cNvSpPr>
            <a:spLocks noGrp="1"/>
          </p:cNvSpPr>
          <p:nvPr>
            <p:ph type="sldNum" sz="quarter" idx="12"/>
          </p:nvPr>
        </p:nvSpPr>
        <p:spPr/>
        <p:txBody>
          <a:bodyPr/>
          <a:lstStyle>
            <a:lvl1pPr>
              <a:defRPr/>
            </a:lvl1pPr>
          </a:lstStyle>
          <a:p>
            <a:fld id="{E432B5FF-755B-514D-BEE9-5741947900FC}" type="slidenum">
              <a:rPr lang="es-ES" altLang="en-US"/>
              <a:pPr/>
              <a:t>‹#›</a:t>
            </a:fld>
            <a:endParaRPr lang="es-ES" altLang="en-US"/>
          </a:p>
        </p:txBody>
      </p:sp>
    </p:spTree>
    <p:extLst>
      <p:ext uri="{BB962C8B-B14F-4D97-AF65-F5344CB8AC3E}">
        <p14:creationId xmlns:p14="http://schemas.microsoft.com/office/powerpoint/2010/main" val="181480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4EC0-A7D2-1AC4-480A-DEF86BCDEAC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1E9808-8E9C-7326-C6CC-5676AE06BE7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BF8D79-0483-7DE6-4248-C50CC0E0182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F1412-99C8-DB8B-FAB1-D2C87292C716}"/>
              </a:ext>
            </a:extLst>
          </p:cNvPr>
          <p:cNvSpPr>
            <a:spLocks noGrp="1"/>
          </p:cNvSpPr>
          <p:nvPr>
            <p:ph type="dt" sz="half" idx="10"/>
          </p:nvPr>
        </p:nvSpPr>
        <p:spPr/>
        <p:txBody>
          <a:bodyPr/>
          <a:lstStyle>
            <a:lvl1pPr>
              <a:defRPr/>
            </a:lvl1pPr>
          </a:lstStyle>
          <a:p>
            <a:endParaRPr lang="es-ES" altLang="en-US"/>
          </a:p>
        </p:txBody>
      </p:sp>
      <p:sp>
        <p:nvSpPr>
          <p:cNvPr id="6" name="Footer Placeholder 5">
            <a:extLst>
              <a:ext uri="{FF2B5EF4-FFF2-40B4-BE49-F238E27FC236}">
                <a16:creationId xmlns:a16="http://schemas.microsoft.com/office/drawing/2014/main" id="{A4C0ED2E-F5A9-BD51-01C1-51973DF2B304}"/>
              </a:ext>
            </a:extLst>
          </p:cNvPr>
          <p:cNvSpPr>
            <a:spLocks noGrp="1"/>
          </p:cNvSpPr>
          <p:nvPr>
            <p:ph type="ftr" sz="quarter" idx="11"/>
          </p:nvPr>
        </p:nvSpPr>
        <p:spPr/>
        <p:txBody>
          <a:bodyPr/>
          <a:lstStyle>
            <a:lvl1pPr>
              <a:defRPr/>
            </a:lvl1pPr>
          </a:lstStyle>
          <a:p>
            <a:endParaRPr lang="es-ES" altLang="en-US"/>
          </a:p>
        </p:txBody>
      </p:sp>
      <p:sp>
        <p:nvSpPr>
          <p:cNvPr id="7" name="Slide Number Placeholder 6">
            <a:extLst>
              <a:ext uri="{FF2B5EF4-FFF2-40B4-BE49-F238E27FC236}">
                <a16:creationId xmlns:a16="http://schemas.microsoft.com/office/drawing/2014/main" id="{63F5B8FC-572D-917C-8D19-A6006D1C6B94}"/>
              </a:ext>
            </a:extLst>
          </p:cNvPr>
          <p:cNvSpPr>
            <a:spLocks noGrp="1"/>
          </p:cNvSpPr>
          <p:nvPr>
            <p:ph type="sldNum" sz="quarter" idx="12"/>
          </p:nvPr>
        </p:nvSpPr>
        <p:spPr/>
        <p:txBody>
          <a:bodyPr/>
          <a:lstStyle>
            <a:lvl1pPr>
              <a:defRPr/>
            </a:lvl1pPr>
          </a:lstStyle>
          <a:p>
            <a:fld id="{96AF2DD8-34CF-5E47-B965-6C759A97531C}" type="slidenum">
              <a:rPr lang="es-ES" altLang="en-US"/>
              <a:pPr/>
              <a:t>‹#›</a:t>
            </a:fld>
            <a:endParaRPr lang="es-ES" altLang="en-US"/>
          </a:p>
        </p:txBody>
      </p:sp>
    </p:spTree>
    <p:extLst>
      <p:ext uri="{BB962C8B-B14F-4D97-AF65-F5344CB8AC3E}">
        <p14:creationId xmlns:p14="http://schemas.microsoft.com/office/powerpoint/2010/main" val="879299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52651917-BED3-E2CC-B4BB-2787CA3341F3}"/>
              </a:ext>
            </a:extLst>
          </p:cNvPr>
          <p:cNvGrpSpPr>
            <a:grpSpLocks/>
          </p:cNvGrpSpPr>
          <p:nvPr/>
        </p:nvGrpSpPr>
        <p:grpSpPr bwMode="auto">
          <a:xfrm>
            <a:off x="0" y="3902075"/>
            <a:ext cx="3400425" cy="2949575"/>
            <a:chOff x="0" y="2458"/>
            <a:chExt cx="2142" cy="1858"/>
          </a:xfrm>
        </p:grpSpPr>
        <p:sp>
          <p:nvSpPr>
            <p:cNvPr id="11267" name="Freeform 3">
              <a:extLst>
                <a:ext uri="{FF2B5EF4-FFF2-40B4-BE49-F238E27FC236}">
                  <a16:creationId xmlns:a16="http://schemas.microsoft.com/office/drawing/2014/main" id="{9502F94F-3F39-BFC7-753D-D1A6C876311B}"/>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8" name="Freeform 4">
              <a:extLst>
                <a:ext uri="{FF2B5EF4-FFF2-40B4-BE49-F238E27FC236}">
                  <a16:creationId xmlns:a16="http://schemas.microsoft.com/office/drawing/2014/main" id="{BEC61010-56EF-B043-9FFB-306EA354FE9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9" name="Freeform 5">
              <a:extLst>
                <a:ext uri="{FF2B5EF4-FFF2-40B4-BE49-F238E27FC236}">
                  <a16:creationId xmlns:a16="http://schemas.microsoft.com/office/drawing/2014/main" id="{565B0C46-ECAE-86D0-4980-B7EB5A6DFC5C}"/>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0" name="Freeform 6">
              <a:extLst>
                <a:ext uri="{FF2B5EF4-FFF2-40B4-BE49-F238E27FC236}">
                  <a16:creationId xmlns:a16="http://schemas.microsoft.com/office/drawing/2014/main" id="{F00ADFCC-8765-3E24-45B2-EFB0824A2859}"/>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71" name="Oval 7">
              <a:extLst>
                <a:ext uri="{FF2B5EF4-FFF2-40B4-BE49-F238E27FC236}">
                  <a16:creationId xmlns:a16="http://schemas.microsoft.com/office/drawing/2014/main" id="{A72FB194-7154-85C0-0207-E9FC61025946}"/>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272" name="Oval 8">
              <a:extLst>
                <a:ext uri="{FF2B5EF4-FFF2-40B4-BE49-F238E27FC236}">
                  <a16:creationId xmlns:a16="http://schemas.microsoft.com/office/drawing/2014/main" id="{C4950BA2-46C0-887A-E76A-D58356E71B2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273" name="Oval 9">
              <a:extLst>
                <a:ext uri="{FF2B5EF4-FFF2-40B4-BE49-F238E27FC236}">
                  <a16:creationId xmlns:a16="http://schemas.microsoft.com/office/drawing/2014/main" id="{71A210AB-4C55-6C83-F8E9-64DBF9B7EE3A}"/>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1274" name="Rectangle 10">
            <a:extLst>
              <a:ext uri="{FF2B5EF4-FFF2-40B4-BE49-F238E27FC236}">
                <a16:creationId xmlns:a16="http://schemas.microsoft.com/office/drawing/2014/main" id="{ED595050-6943-5721-8A2A-D8789A44CA7F}"/>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s-ES" altLang="en-US"/>
              <a:t>Haga clic para cambiar el estilo de título	</a:t>
            </a:r>
          </a:p>
        </p:txBody>
      </p:sp>
      <p:sp>
        <p:nvSpPr>
          <p:cNvPr id="11275" name="Rectangle 11">
            <a:extLst>
              <a:ext uri="{FF2B5EF4-FFF2-40B4-BE49-F238E27FC236}">
                <a16:creationId xmlns:a16="http://schemas.microsoft.com/office/drawing/2014/main" id="{6162A4B5-BFE0-33E7-027A-268CEDC5D9A4}"/>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1276" name="Rectangle 12">
            <a:extLst>
              <a:ext uri="{FF2B5EF4-FFF2-40B4-BE49-F238E27FC236}">
                <a16:creationId xmlns:a16="http://schemas.microsoft.com/office/drawing/2014/main" id="{8303AE1A-3A1D-AC8B-5D7E-71B549CE8F0A}"/>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endParaRPr lang="es-ES" altLang="en-US"/>
          </a:p>
        </p:txBody>
      </p:sp>
      <p:sp>
        <p:nvSpPr>
          <p:cNvPr id="11277" name="Rectangle 13">
            <a:extLst>
              <a:ext uri="{FF2B5EF4-FFF2-40B4-BE49-F238E27FC236}">
                <a16:creationId xmlns:a16="http://schemas.microsoft.com/office/drawing/2014/main" id="{DE432BEB-7AE8-5BFD-49F3-6836187A7D5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endParaRPr lang="es-ES" altLang="en-US"/>
          </a:p>
        </p:txBody>
      </p:sp>
      <p:sp>
        <p:nvSpPr>
          <p:cNvPr id="11278" name="Rectangle 14">
            <a:extLst>
              <a:ext uri="{FF2B5EF4-FFF2-40B4-BE49-F238E27FC236}">
                <a16:creationId xmlns:a16="http://schemas.microsoft.com/office/drawing/2014/main" id="{CCB3CF19-7DA4-D93F-3659-130C3D24233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fld id="{136FBC7A-5639-8A4A-B430-00A6E647E7DE}" type="slidenum">
              <a:rPr lang="es-ES" altLang="en-US"/>
              <a:pPr/>
              <a:t>‹#›</a:t>
            </a:fld>
            <a:endParaRPr lang="es-ES" altLang="en-US"/>
          </a:p>
        </p:txBody>
      </p:sp>
    </p:spTree>
  </p:cSld>
  <p:clrMap bg1="dk2" tx1="lt1" bg2="dk1"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ctr" rtl="0" fontAlgn="base">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es.wikipedia.org/wiki/Cal_viva" TargetMode="Externa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425AD3D-6D45-BD57-ED0C-85CF8E7A155D}"/>
              </a:ext>
            </a:extLst>
          </p:cNvPr>
          <p:cNvSpPr>
            <a:spLocks noGrp="1" noChangeArrowheads="1"/>
          </p:cNvSpPr>
          <p:nvPr>
            <p:ph type="ctrTitle"/>
          </p:nvPr>
        </p:nvSpPr>
        <p:spPr/>
        <p:txBody>
          <a:bodyPr/>
          <a:lstStyle/>
          <a:p>
            <a:r>
              <a:rPr lang="es-MX" altLang="en-US" sz="4400" b="1">
                <a:solidFill>
                  <a:srgbClr val="FFFFFF"/>
                </a:solidFill>
                <a:effectLst/>
              </a:rPr>
              <a:t>El uso de la cal en la conservación del patrimonio edificado</a:t>
            </a:r>
            <a:endParaRPr lang="es-ES" altLang="en-US" sz="4400" b="1">
              <a:solidFill>
                <a:srgbClr val="FFFFFF"/>
              </a:solidFill>
              <a:effectLst/>
            </a:endParaRPr>
          </a:p>
        </p:txBody>
      </p:sp>
      <p:sp>
        <p:nvSpPr>
          <p:cNvPr id="2052" name="Text Box 4">
            <a:extLst>
              <a:ext uri="{FF2B5EF4-FFF2-40B4-BE49-F238E27FC236}">
                <a16:creationId xmlns:a16="http://schemas.microsoft.com/office/drawing/2014/main" id="{6C802D90-5A9F-92D4-4E03-F21F055F28D5}"/>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373D29AD-020A-60F8-36DC-8A20E8AF71F2}"/>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35843" name="Rectangle 3">
            <a:extLst>
              <a:ext uri="{FF2B5EF4-FFF2-40B4-BE49-F238E27FC236}">
                <a16:creationId xmlns:a16="http://schemas.microsoft.com/office/drawing/2014/main" id="{54D7B250-6B1D-1C48-015B-393C8DE9F4A8}"/>
              </a:ext>
            </a:extLst>
          </p:cNvPr>
          <p:cNvSpPr>
            <a:spLocks noChangeArrowheads="1"/>
          </p:cNvSpPr>
          <p:nvPr/>
        </p:nvSpPr>
        <p:spPr bwMode="auto">
          <a:xfrm>
            <a:off x="395288" y="188913"/>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s-MX" altLang="en-US" b="1"/>
              <a:t>2) Cal viva:</a:t>
            </a:r>
          </a:p>
        </p:txBody>
      </p:sp>
      <p:sp>
        <p:nvSpPr>
          <p:cNvPr id="35845" name="Line 5">
            <a:extLst>
              <a:ext uri="{FF2B5EF4-FFF2-40B4-BE49-F238E27FC236}">
                <a16:creationId xmlns:a16="http://schemas.microsoft.com/office/drawing/2014/main" id="{0C05EAA0-EBAC-B37A-2F28-6DA39B22F025}"/>
              </a:ext>
            </a:extLst>
          </p:cNvPr>
          <p:cNvSpPr>
            <a:spLocks noChangeShapeType="1"/>
          </p:cNvSpPr>
          <p:nvPr/>
        </p:nvSpPr>
        <p:spPr bwMode="auto">
          <a:xfrm>
            <a:off x="2339975" y="3716338"/>
            <a:ext cx="1028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4" name="Line 4">
            <a:extLst>
              <a:ext uri="{FF2B5EF4-FFF2-40B4-BE49-F238E27FC236}">
                <a16:creationId xmlns:a16="http://schemas.microsoft.com/office/drawing/2014/main" id="{A331F124-F2FE-8375-D044-641A8CA81C54}"/>
              </a:ext>
            </a:extLst>
          </p:cNvPr>
          <p:cNvSpPr>
            <a:spLocks noChangeShapeType="1"/>
          </p:cNvSpPr>
          <p:nvPr/>
        </p:nvSpPr>
        <p:spPr bwMode="auto">
          <a:xfrm>
            <a:off x="2124075" y="4652963"/>
            <a:ext cx="12573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7" name="Rectangle 7">
            <a:extLst>
              <a:ext uri="{FF2B5EF4-FFF2-40B4-BE49-F238E27FC236}">
                <a16:creationId xmlns:a16="http://schemas.microsoft.com/office/drawing/2014/main" id="{2909DE9E-D5DB-7C29-F906-61475CB3FDC4}"/>
              </a:ext>
            </a:extLst>
          </p:cNvPr>
          <p:cNvSpPr>
            <a:spLocks noChangeArrowheads="1"/>
          </p:cNvSpPr>
          <p:nvPr/>
        </p:nvSpPr>
        <p:spPr bwMode="auto">
          <a:xfrm>
            <a:off x="684213" y="3429000"/>
            <a:ext cx="5381625"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MX" altLang="en-US" sz="2000">
                <a:latin typeface="Calibri" panose="020F0502020204030204" pitchFamily="34" charset="0"/>
                <a:cs typeface="Times New Roman" panose="02020603050405020304" pitchFamily="18" charset="0"/>
              </a:rPr>
              <a:t> CaCO</a:t>
            </a:r>
            <a:r>
              <a:rPr lang="es-MX" altLang="en-US" sz="2000" baseline="-30000">
                <a:latin typeface="Calibri" panose="020F0502020204030204" pitchFamily="34" charset="0"/>
                <a:cs typeface="Times New Roman" panose="02020603050405020304" pitchFamily="18" charset="0"/>
              </a:rPr>
              <a:t>3                                                                 </a:t>
            </a:r>
            <a:r>
              <a:rPr lang="es-MX" altLang="en-US" sz="2000">
                <a:latin typeface="Calibri" panose="020F0502020204030204" pitchFamily="34" charset="0"/>
                <a:cs typeface="Times New Roman" panose="02020603050405020304" pitchFamily="18" charset="0"/>
              </a:rPr>
              <a:t>CO</a:t>
            </a:r>
            <a:r>
              <a:rPr lang="es-MX" altLang="en-US" sz="2000" baseline="-30000">
                <a:latin typeface="Calibri" panose="020F0502020204030204" pitchFamily="34" charset="0"/>
                <a:cs typeface="Times New Roman" panose="02020603050405020304" pitchFamily="18" charset="0"/>
              </a:rPr>
              <a:t>2</a:t>
            </a:r>
            <a:r>
              <a:rPr lang="es-MX" altLang="en-US" sz="2000">
                <a:latin typeface="Calibri" panose="020F0502020204030204" pitchFamily="34" charset="0"/>
                <a:cs typeface="Times New Roman" panose="02020603050405020304" pitchFamily="18" charset="0"/>
              </a:rPr>
              <a:t> + CaO</a:t>
            </a:r>
            <a:endParaRPr lang="es-ES" altLang="en-US" sz="2000"/>
          </a:p>
          <a:p>
            <a:pPr eaLnBrk="0" hangingPunct="0"/>
            <a:r>
              <a:rPr lang="es-MX" altLang="en-US" sz="2000">
                <a:latin typeface="Calibri" panose="020F0502020204030204" pitchFamily="34" charset="0"/>
                <a:cs typeface="Times New Roman" panose="02020603050405020304" pitchFamily="18" charset="0"/>
              </a:rPr>
              <a:t>que expresada según sus pesos molares resultaría</a:t>
            </a:r>
            <a:r>
              <a:rPr lang="es-MX" altLang="en-US" sz="1100">
                <a:latin typeface="Calibri" panose="020F0502020204030204" pitchFamily="34" charset="0"/>
                <a:cs typeface="Times New Roman" panose="02020603050405020304" pitchFamily="18" charset="0"/>
              </a:rPr>
              <a:t>:</a:t>
            </a:r>
            <a:endParaRPr lang="es-ES" altLang="en-US" sz="900"/>
          </a:p>
          <a:p>
            <a:pPr eaLnBrk="0" hangingPunct="0"/>
            <a:endParaRPr lang="es-ES" altLang="en-US"/>
          </a:p>
        </p:txBody>
      </p:sp>
      <p:sp>
        <p:nvSpPr>
          <p:cNvPr id="35848" name="Rectangle 8">
            <a:extLst>
              <a:ext uri="{FF2B5EF4-FFF2-40B4-BE49-F238E27FC236}">
                <a16:creationId xmlns:a16="http://schemas.microsoft.com/office/drawing/2014/main" id="{DA2E6402-F3BD-F3B8-6389-234E775BC858}"/>
              </a:ext>
            </a:extLst>
          </p:cNvPr>
          <p:cNvSpPr>
            <a:spLocks noChangeArrowheads="1"/>
          </p:cNvSpPr>
          <p:nvPr/>
        </p:nvSpPr>
        <p:spPr bwMode="auto">
          <a:xfrm>
            <a:off x="790575" y="4437063"/>
            <a:ext cx="8353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s-MX" altLang="en-US" sz="2000">
                <a:latin typeface="Calibri" panose="020F0502020204030204" pitchFamily="34" charset="0"/>
                <a:cs typeface="Times New Roman" panose="02020603050405020304" pitchFamily="18" charset="0"/>
              </a:rPr>
              <a:t>100g                                              44g + 56g</a:t>
            </a:r>
            <a:endParaRPr lang="es-ES" altLang="en-US" sz="2000"/>
          </a:p>
          <a:p>
            <a:pPr algn="just" eaLnBrk="0" hangingPunct="0"/>
            <a:r>
              <a:rPr lang="es-MX" altLang="en-US" sz="2000">
                <a:latin typeface="Calibri" panose="020F0502020204030204" pitchFamily="34" charset="0"/>
                <a:cs typeface="Times New Roman" panose="02020603050405020304" pitchFamily="18" charset="0"/>
              </a:rPr>
              <a:t>Así teóricamente, la piedra caliza de origen pierde del 44% de su peso en </a:t>
            </a:r>
          </a:p>
          <a:p>
            <a:pPr algn="just" eaLnBrk="0" hangingPunct="0"/>
            <a:r>
              <a:rPr lang="es-MX" altLang="en-US" sz="2000">
                <a:latin typeface="Calibri" panose="020F0502020204030204" pitchFamily="34" charset="0"/>
                <a:cs typeface="Times New Roman" panose="02020603050405020304" pitchFamily="18" charset="0"/>
              </a:rPr>
              <a:t>forma de dióxido de carbono y produce un 56% de cal viva.</a:t>
            </a:r>
            <a:endParaRPr lang="es-MX" altLang="en-US" sz="2000"/>
          </a:p>
        </p:txBody>
      </p:sp>
      <p:pic>
        <p:nvPicPr>
          <p:cNvPr id="35849" name="Picture 9">
            <a:extLst>
              <a:ext uri="{FF2B5EF4-FFF2-40B4-BE49-F238E27FC236}">
                <a16:creationId xmlns:a16="http://schemas.microsoft.com/office/drawing/2014/main" id="{2D8F7247-0C91-3CF9-B15B-D7E3EBB16B93}"/>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5580063" y="333375"/>
            <a:ext cx="3563937" cy="2851150"/>
          </a:xfrm>
          <a:prstGeom prst="rect">
            <a:avLst/>
          </a:prstGeom>
          <a:noFill/>
          <a:extLst>
            <a:ext uri="{909E8E84-426E-40DD-AFC4-6F175D3DCCD1}">
              <a14:hiddenFill xmlns:a14="http://schemas.microsoft.com/office/drawing/2010/main">
                <a:solidFill>
                  <a:srgbClr val="FFFFFF"/>
                </a:solidFill>
              </a14:hiddenFill>
            </a:ext>
          </a:extLst>
        </p:spPr>
      </p:pic>
      <p:sp>
        <p:nvSpPr>
          <p:cNvPr id="35850" name="Rectangle 10">
            <a:extLst>
              <a:ext uri="{FF2B5EF4-FFF2-40B4-BE49-F238E27FC236}">
                <a16:creationId xmlns:a16="http://schemas.microsoft.com/office/drawing/2014/main" id="{26E19741-05FA-6B94-09F6-9F3CB8E8A417}"/>
              </a:ext>
            </a:extLst>
          </p:cNvPr>
          <p:cNvSpPr>
            <a:spLocks noChangeArrowheads="1"/>
          </p:cNvSpPr>
          <p:nvPr/>
        </p:nvSpPr>
        <p:spPr bwMode="auto">
          <a:xfrm>
            <a:off x="0" y="549275"/>
            <a:ext cx="561657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n-US" sz="2000">
                <a:latin typeface="Calibri" panose="020F0502020204030204" pitchFamily="34" charset="0"/>
                <a:cs typeface="Times New Roman" panose="02020603050405020304" pitchFamily="18" charset="0"/>
              </a:rPr>
              <a:t>Para obtener ésta, se calcina la piedra caliza, con lo cual el CaCO</a:t>
            </a:r>
            <a:r>
              <a:rPr lang="es-MX" altLang="en-US" sz="2000" baseline="-30000">
                <a:latin typeface="Calibri" panose="020F0502020204030204" pitchFamily="34" charset="0"/>
                <a:cs typeface="Times New Roman" panose="02020603050405020304" pitchFamily="18" charset="0"/>
              </a:rPr>
              <a:t>3</a:t>
            </a:r>
            <a:r>
              <a:rPr lang="es-MX" altLang="en-US" sz="2000">
                <a:latin typeface="Calibri" panose="020F0502020204030204" pitchFamily="34" charset="0"/>
                <a:cs typeface="Times New Roman" panose="02020603050405020304" pitchFamily="18" charset="0"/>
              </a:rPr>
              <a:t> que contiene, se transforma en CaO, desprendiendo CO</a:t>
            </a:r>
            <a:r>
              <a:rPr lang="es-MX" altLang="en-US" sz="2000" baseline="-30000">
                <a:latin typeface="Calibri" panose="020F0502020204030204" pitchFamily="34" charset="0"/>
                <a:cs typeface="Times New Roman" panose="02020603050405020304" pitchFamily="18" charset="0"/>
              </a:rPr>
              <a:t>2. </a:t>
            </a:r>
            <a:r>
              <a:rPr lang="es-MX" altLang="en-US" sz="2000">
                <a:latin typeface="Calibri" panose="020F0502020204030204" pitchFamily="34" charset="0"/>
                <a:cs typeface="Times New Roman" panose="02020603050405020304" pitchFamily="18" charset="0"/>
              </a:rPr>
              <a:t>Para cocer la caliza es preciso someterla a una temperatura de 898 ºC ; en este proceso además de liberar </a:t>
            </a:r>
            <a:r>
              <a:rPr lang="es-MX" altLang="en-US" sz="2000" b="1">
                <a:latin typeface="Calibri" panose="020F0502020204030204" pitchFamily="34" charset="0"/>
                <a:cs typeface="Times New Roman" panose="02020603050405020304" pitchFamily="18" charset="0"/>
              </a:rPr>
              <a:t>dióxido de carbono</a:t>
            </a:r>
            <a:r>
              <a:rPr lang="es-MX" altLang="en-US" sz="2000">
                <a:latin typeface="Calibri" panose="020F0502020204030204" pitchFamily="34" charset="0"/>
                <a:cs typeface="Times New Roman" panose="02020603050405020304" pitchFamily="18" charset="0"/>
              </a:rPr>
              <a:t> (CO</a:t>
            </a:r>
            <a:r>
              <a:rPr lang="es-MX" altLang="en-US" sz="2000" baseline="-30000">
                <a:latin typeface="Calibri" panose="020F0502020204030204" pitchFamily="34" charset="0"/>
                <a:cs typeface="Times New Roman" panose="02020603050405020304" pitchFamily="18" charset="0"/>
              </a:rPr>
              <a:t>2</a:t>
            </a:r>
            <a:r>
              <a:rPr lang="es-MX" altLang="en-US" sz="2000">
                <a:latin typeface="Calibri" panose="020F0502020204030204" pitchFamily="34" charset="0"/>
                <a:cs typeface="Times New Roman" panose="02020603050405020304" pitchFamily="18" charset="0"/>
              </a:rPr>
              <a:t>), se produce una considerable pérdida de peso y volumen. El paso de la roca por el horno es el </a:t>
            </a:r>
            <a:r>
              <a:rPr lang="es-MX" altLang="en-US" sz="2000" b="1">
                <a:latin typeface="Calibri" panose="020F0502020204030204" pitchFamily="34" charset="0"/>
                <a:cs typeface="Times New Roman" panose="02020603050405020304" pitchFamily="18" charset="0"/>
              </a:rPr>
              <a:t>óxido de calcio</a:t>
            </a:r>
            <a:r>
              <a:rPr lang="es-MX" altLang="en-US" sz="2000">
                <a:latin typeface="Calibri" panose="020F0502020204030204" pitchFamily="34" charset="0"/>
                <a:cs typeface="Times New Roman" panose="02020603050405020304" pitchFamily="18" charset="0"/>
              </a:rPr>
              <a:t>(CaO), denominado comúnmente </a:t>
            </a:r>
            <a:r>
              <a:rPr lang="es-MX" altLang="en-US" sz="2000" b="1">
                <a:latin typeface="Calibri" panose="020F0502020204030204" pitchFamily="34" charset="0"/>
                <a:cs typeface="Times New Roman" panose="02020603050405020304" pitchFamily="18" charset="0"/>
              </a:rPr>
              <a:t>cal viva.</a:t>
            </a:r>
            <a:r>
              <a:rPr lang="es-MX" altLang="en-US" sz="2000">
                <a:latin typeface="Calibri" panose="020F0502020204030204" pitchFamily="34" charset="0"/>
                <a:cs typeface="Times New Roman" panose="02020603050405020304" pitchFamily="18" charset="0"/>
              </a:rPr>
              <a:t> </a:t>
            </a:r>
            <a:endParaRPr lang="es-ES" altLang="en-US"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2388213B-B83E-7096-172B-10365E25874F}"/>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36867" name="Rectangle 3">
            <a:extLst>
              <a:ext uri="{FF2B5EF4-FFF2-40B4-BE49-F238E27FC236}">
                <a16:creationId xmlns:a16="http://schemas.microsoft.com/office/drawing/2014/main" id="{8F099875-94AC-C08D-C75F-F0DB71C44E13}"/>
              </a:ext>
            </a:extLst>
          </p:cNvPr>
          <p:cNvSpPr>
            <a:spLocks noChangeArrowheads="1"/>
          </p:cNvSpPr>
          <p:nvPr/>
        </p:nvSpPr>
        <p:spPr bwMode="auto">
          <a:xfrm>
            <a:off x="468313" y="476250"/>
            <a:ext cx="1924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n-US" b="1"/>
              <a:t>3) Cal apagada.</a:t>
            </a:r>
            <a:r>
              <a:rPr lang="es-ES" altLang="en-US"/>
              <a:t> </a:t>
            </a:r>
          </a:p>
        </p:txBody>
      </p:sp>
      <p:sp>
        <p:nvSpPr>
          <p:cNvPr id="36868" name="Rectangle 4">
            <a:extLst>
              <a:ext uri="{FF2B5EF4-FFF2-40B4-BE49-F238E27FC236}">
                <a16:creationId xmlns:a16="http://schemas.microsoft.com/office/drawing/2014/main" id="{38BFE1A3-C293-11E6-882D-4FF08C95786D}"/>
              </a:ext>
            </a:extLst>
          </p:cNvPr>
          <p:cNvSpPr>
            <a:spLocks noChangeArrowheads="1"/>
          </p:cNvSpPr>
          <p:nvPr/>
        </p:nvSpPr>
        <p:spPr bwMode="auto">
          <a:xfrm>
            <a:off x="611188" y="1052513"/>
            <a:ext cx="7823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n-US"/>
              <a:t>Para poder utilizar la cal viva en la fabricación de morteros es necesario </a:t>
            </a:r>
            <a:r>
              <a:rPr lang="es-ES" altLang="en-US" b="1"/>
              <a:t>someterla a un proceso de apagado con agua</a:t>
            </a:r>
            <a:r>
              <a:rPr lang="es-ES" altLang="en-US"/>
              <a:t>. Durante el apagado se produce una reacción exotérmica que desprende calor y que puede llegar a los 70-80 ºC. </a:t>
            </a:r>
          </a:p>
        </p:txBody>
      </p:sp>
      <p:sp>
        <p:nvSpPr>
          <p:cNvPr id="36869" name="Rectangle 5">
            <a:extLst>
              <a:ext uri="{FF2B5EF4-FFF2-40B4-BE49-F238E27FC236}">
                <a16:creationId xmlns:a16="http://schemas.microsoft.com/office/drawing/2014/main" id="{2BFF68E9-D188-CE46-ACFA-B32EBF0CFC91}"/>
              </a:ext>
            </a:extLst>
          </p:cNvPr>
          <p:cNvSpPr>
            <a:spLocks noChangeArrowheads="1"/>
          </p:cNvSpPr>
          <p:nvPr/>
        </p:nvSpPr>
        <p:spPr bwMode="auto">
          <a:xfrm>
            <a:off x="611188" y="2420938"/>
            <a:ext cx="7961312" cy="11906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s-ES" altLang="en-US"/>
              <a:t>Tras el apagado se obtiene </a:t>
            </a:r>
            <a:r>
              <a:rPr lang="es-ES" altLang="en-US" b="1"/>
              <a:t>hidróxido cálcico</a:t>
            </a:r>
            <a:r>
              <a:rPr lang="es-ES" altLang="en-US"/>
              <a:t> (Ca(OH)2) llamada comúnmente </a:t>
            </a:r>
            <a:r>
              <a:rPr lang="es-ES" altLang="en-US" b="1"/>
              <a:t>cal apagada o cal muerta</a:t>
            </a:r>
            <a:r>
              <a:rPr lang="es-ES" altLang="en-US"/>
              <a:t>. </a:t>
            </a:r>
            <a:r>
              <a:rPr lang="es-MX" altLang="en-US"/>
              <a:t>Las partículas de la cal viva se transforman entonces en cal hidratada en polvo o en forma de pasta, dependiendo de la cantidad de agua aportada. </a:t>
            </a:r>
          </a:p>
        </p:txBody>
      </p:sp>
      <p:sp>
        <p:nvSpPr>
          <p:cNvPr id="36872" name="Line 8">
            <a:extLst>
              <a:ext uri="{FF2B5EF4-FFF2-40B4-BE49-F238E27FC236}">
                <a16:creationId xmlns:a16="http://schemas.microsoft.com/office/drawing/2014/main" id="{379D933B-1537-BF04-044C-818A06DC8621}"/>
              </a:ext>
            </a:extLst>
          </p:cNvPr>
          <p:cNvSpPr>
            <a:spLocks noChangeShapeType="1"/>
          </p:cNvSpPr>
          <p:nvPr/>
        </p:nvSpPr>
        <p:spPr bwMode="auto">
          <a:xfrm>
            <a:off x="2771775" y="4365625"/>
            <a:ext cx="1371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1" name="Line 7">
            <a:extLst>
              <a:ext uri="{FF2B5EF4-FFF2-40B4-BE49-F238E27FC236}">
                <a16:creationId xmlns:a16="http://schemas.microsoft.com/office/drawing/2014/main" id="{0E8839E7-466E-1249-F5F4-C2F2C9508A42}"/>
              </a:ext>
            </a:extLst>
          </p:cNvPr>
          <p:cNvSpPr>
            <a:spLocks noChangeShapeType="1"/>
          </p:cNvSpPr>
          <p:nvPr/>
        </p:nvSpPr>
        <p:spPr bwMode="auto">
          <a:xfrm>
            <a:off x="3708400" y="5445125"/>
            <a:ext cx="1371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0" name="Line 6">
            <a:extLst>
              <a:ext uri="{FF2B5EF4-FFF2-40B4-BE49-F238E27FC236}">
                <a16:creationId xmlns:a16="http://schemas.microsoft.com/office/drawing/2014/main" id="{270C2486-57EB-FC60-5F4C-8D1D26D86CF6}"/>
              </a:ext>
            </a:extLst>
          </p:cNvPr>
          <p:cNvSpPr>
            <a:spLocks noChangeShapeType="1"/>
          </p:cNvSpPr>
          <p:nvPr/>
        </p:nvSpPr>
        <p:spPr bwMode="auto">
          <a:xfrm>
            <a:off x="2987675" y="4797425"/>
            <a:ext cx="10287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3" name="Rectangle 9">
            <a:extLst>
              <a:ext uri="{FF2B5EF4-FFF2-40B4-BE49-F238E27FC236}">
                <a16:creationId xmlns:a16="http://schemas.microsoft.com/office/drawing/2014/main" id="{E1FD6AEC-AB47-1E3F-A795-C62894793336}"/>
              </a:ext>
            </a:extLst>
          </p:cNvPr>
          <p:cNvSpPr>
            <a:spLocks noChangeArrowheads="1"/>
          </p:cNvSpPr>
          <p:nvPr/>
        </p:nvSpPr>
        <p:spPr bwMode="auto">
          <a:xfrm>
            <a:off x="0" y="2781300"/>
            <a:ext cx="9144000" cy="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874" name="Rectangle 10">
            <a:extLst>
              <a:ext uri="{FF2B5EF4-FFF2-40B4-BE49-F238E27FC236}">
                <a16:creationId xmlns:a16="http://schemas.microsoft.com/office/drawing/2014/main" id="{86F7CC99-E2DF-AB74-96C0-D2DE2287F695}"/>
              </a:ext>
            </a:extLst>
          </p:cNvPr>
          <p:cNvSpPr>
            <a:spLocks noChangeArrowheads="1"/>
          </p:cNvSpPr>
          <p:nvPr/>
        </p:nvSpPr>
        <p:spPr bwMode="auto">
          <a:xfrm>
            <a:off x="1116013" y="4168775"/>
            <a:ext cx="478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MX" altLang="en-US">
                <a:latin typeface="Calibri" panose="020F0502020204030204" pitchFamily="34" charset="0"/>
                <a:cs typeface="Times New Roman" panose="02020603050405020304" pitchFamily="18" charset="0"/>
              </a:rPr>
              <a:t>CaO + H</a:t>
            </a:r>
            <a:r>
              <a:rPr lang="es-MX" altLang="en-US" baseline="-30000">
                <a:latin typeface="Calibri" panose="020F0502020204030204" pitchFamily="34" charset="0"/>
                <a:cs typeface="Times New Roman" panose="02020603050405020304" pitchFamily="18" charset="0"/>
              </a:rPr>
              <a:t>2</a:t>
            </a:r>
            <a:r>
              <a:rPr lang="es-MX" altLang="en-US">
                <a:latin typeface="Calibri" panose="020F0502020204030204" pitchFamily="34" charset="0"/>
                <a:cs typeface="Times New Roman" panose="02020603050405020304" pitchFamily="18" charset="0"/>
              </a:rPr>
              <a:t>O                                                      Ca (OH)</a:t>
            </a:r>
            <a:r>
              <a:rPr lang="es-MX" altLang="en-US" baseline="-30000">
                <a:latin typeface="Calibri" panose="020F0502020204030204" pitchFamily="34" charset="0"/>
                <a:cs typeface="Times New Roman" panose="02020603050405020304" pitchFamily="18" charset="0"/>
              </a:rPr>
              <a:t>2</a:t>
            </a:r>
            <a:endParaRPr lang="es-ES" altLang="en-US"/>
          </a:p>
          <a:p>
            <a:pPr eaLnBrk="0" hangingPunct="0"/>
            <a:endParaRPr lang="es-ES" altLang="en-US"/>
          </a:p>
        </p:txBody>
      </p:sp>
      <p:sp>
        <p:nvSpPr>
          <p:cNvPr id="36875" name="Rectangle 11">
            <a:extLst>
              <a:ext uri="{FF2B5EF4-FFF2-40B4-BE49-F238E27FC236}">
                <a16:creationId xmlns:a16="http://schemas.microsoft.com/office/drawing/2014/main" id="{293087A4-4A87-3E1F-EE2D-2812C145D952}"/>
              </a:ext>
            </a:extLst>
          </p:cNvPr>
          <p:cNvSpPr>
            <a:spLocks noChangeArrowheads="1"/>
          </p:cNvSpPr>
          <p:nvPr/>
        </p:nvSpPr>
        <p:spPr bwMode="auto">
          <a:xfrm>
            <a:off x="1187450" y="4672013"/>
            <a:ext cx="43037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MX" altLang="en-US">
                <a:latin typeface="Calibri" panose="020F0502020204030204" pitchFamily="34" charset="0"/>
                <a:cs typeface="Times New Roman" panose="02020603050405020304" pitchFamily="18" charset="0"/>
              </a:rPr>
              <a:t>56g + 18g                                                       74g</a:t>
            </a:r>
            <a:endParaRPr lang="es-ES" altLang="en-US"/>
          </a:p>
          <a:p>
            <a:pPr eaLnBrk="0" hangingPunct="0"/>
            <a:endParaRPr lang="es-ES" altLang="en-US"/>
          </a:p>
        </p:txBody>
      </p:sp>
      <p:sp>
        <p:nvSpPr>
          <p:cNvPr id="36876" name="Rectangle 12">
            <a:extLst>
              <a:ext uri="{FF2B5EF4-FFF2-40B4-BE49-F238E27FC236}">
                <a16:creationId xmlns:a16="http://schemas.microsoft.com/office/drawing/2014/main" id="{95C95274-90A7-DA20-5A70-211636DF3E72}"/>
              </a:ext>
            </a:extLst>
          </p:cNvPr>
          <p:cNvSpPr>
            <a:spLocks noChangeArrowheads="1"/>
          </p:cNvSpPr>
          <p:nvPr/>
        </p:nvSpPr>
        <p:spPr bwMode="auto">
          <a:xfrm>
            <a:off x="1187450" y="5248275"/>
            <a:ext cx="642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s-MX" altLang="en-US">
                <a:latin typeface="Calibri" panose="020F0502020204030204" pitchFamily="34" charset="0"/>
                <a:cs typeface="Times New Roman" panose="02020603050405020304" pitchFamily="18" charset="0"/>
              </a:rPr>
              <a:t>Óxido de calcio + agua                                              hidróxido de calcio</a:t>
            </a:r>
            <a:endParaRPr lang="es-MX"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6" name="Picture 4">
            <a:extLst>
              <a:ext uri="{FF2B5EF4-FFF2-40B4-BE49-F238E27FC236}">
                <a16:creationId xmlns:a16="http://schemas.microsoft.com/office/drawing/2014/main" id="{7F7AF06F-A61A-9496-CD13-BB92652575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333375"/>
            <a:ext cx="5867400" cy="4400550"/>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a:extLst>
              <a:ext uri="{FF2B5EF4-FFF2-40B4-BE49-F238E27FC236}">
                <a16:creationId xmlns:a16="http://schemas.microsoft.com/office/drawing/2014/main" id="{7A81F1F6-CFD8-4C65-4B53-04A337E45134}"/>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id="{90701DC9-62DD-CE8D-C7D1-9AF86D797E49}"/>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37891" name="Rectangle 3">
            <a:extLst>
              <a:ext uri="{FF2B5EF4-FFF2-40B4-BE49-F238E27FC236}">
                <a16:creationId xmlns:a16="http://schemas.microsoft.com/office/drawing/2014/main" id="{FE12906B-69C8-C3F3-F90C-8D2682F402AA}"/>
              </a:ext>
            </a:extLst>
          </p:cNvPr>
          <p:cNvSpPr>
            <a:spLocks noChangeArrowheads="1"/>
          </p:cNvSpPr>
          <p:nvPr/>
        </p:nvSpPr>
        <p:spPr bwMode="auto">
          <a:xfrm>
            <a:off x="250825" y="188913"/>
            <a:ext cx="155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s-ES" altLang="en-US" b="1"/>
              <a:t>4) Fraguado.</a:t>
            </a:r>
          </a:p>
        </p:txBody>
      </p:sp>
      <p:sp>
        <p:nvSpPr>
          <p:cNvPr id="37894" name="Line 6">
            <a:extLst>
              <a:ext uri="{FF2B5EF4-FFF2-40B4-BE49-F238E27FC236}">
                <a16:creationId xmlns:a16="http://schemas.microsoft.com/office/drawing/2014/main" id="{74F84C92-3B64-5FCA-5342-89A446DBB19B}"/>
              </a:ext>
            </a:extLst>
          </p:cNvPr>
          <p:cNvSpPr>
            <a:spLocks noChangeShapeType="1"/>
          </p:cNvSpPr>
          <p:nvPr/>
        </p:nvSpPr>
        <p:spPr bwMode="auto">
          <a:xfrm>
            <a:off x="3492500" y="3789363"/>
            <a:ext cx="1371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3" name="Line 5">
            <a:extLst>
              <a:ext uri="{FF2B5EF4-FFF2-40B4-BE49-F238E27FC236}">
                <a16:creationId xmlns:a16="http://schemas.microsoft.com/office/drawing/2014/main" id="{D644B857-0369-3485-6F66-DAB3CE226C9C}"/>
              </a:ext>
            </a:extLst>
          </p:cNvPr>
          <p:cNvSpPr>
            <a:spLocks noChangeShapeType="1"/>
          </p:cNvSpPr>
          <p:nvPr/>
        </p:nvSpPr>
        <p:spPr bwMode="auto">
          <a:xfrm>
            <a:off x="4859338" y="4581525"/>
            <a:ext cx="10287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5" name="Rectangle 7">
            <a:extLst>
              <a:ext uri="{FF2B5EF4-FFF2-40B4-BE49-F238E27FC236}">
                <a16:creationId xmlns:a16="http://schemas.microsoft.com/office/drawing/2014/main" id="{85F7BDD3-9BE2-0939-5A53-5459B923B724}"/>
              </a:ext>
            </a:extLst>
          </p:cNvPr>
          <p:cNvSpPr>
            <a:spLocks noChangeArrowheads="1"/>
          </p:cNvSpPr>
          <p:nvPr/>
        </p:nvSpPr>
        <p:spPr bwMode="auto">
          <a:xfrm>
            <a:off x="0" y="3068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896" name="Rectangle 8">
            <a:extLst>
              <a:ext uri="{FF2B5EF4-FFF2-40B4-BE49-F238E27FC236}">
                <a16:creationId xmlns:a16="http://schemas.microsoft.com/office/drawing/2014/main" id="{0F05B016-F7B2-9710-E5B8-ED5CBCEAF856}"/>
              </a:ext>
            </a:extLst>
          </p:cNvPr>
          <p:cNvSpPr>
            <a:spLocks noChangeArrowheads="1"/>
          </p:cNvSpPr>
          <p:nvPr/>
        </p:nvSpPr>
        <p:spPr bwMode="auto">
          <a:xfrm>
            <a:off x="1763713" y="3573463"/>
            <a:ext cx="48434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n-US">
                <a:latin typeface="Calibri" panose="020F0502020204030204" pitchFamily="34" charset="0"/>
                <a:cs typeface="Times New Roman" panose="02020603050405020304" pitchFamily="18" charset="0"/>
              </a:rPr>
              <a:t>Ca (OH)</a:t>
            </a:r>
            <a:r>
              <a:rPr lang="es-ES" altLang="en-US" baseline="-30000">
                <a:latin typeface="Calibri" panose="020F0502020204030204" pitchFamily="34" charset="0"/>
                <a:cs typeface="Times New Roman" panose="02020603050405020304" pitchFamily="18" charset="0"/>
              </a:rPr>
              <a:t>2 +</a:t>
            </a:r>
            <a:r>
              <a:rPr lang="es-ES" altLang="en-US">
                <a:latin typeface="Calibri" panose="020F0502020204030204" pitchFamily="34" charset="0"/>
                <a:cs typeface="Times New Roman" panose="02020603050405020304" pitchFamily="18" charset="0"/>
              </a:rPr>
              <a:t> CO</a:t>
            </a:r>
            <a:r>
              <a:rPr lang="es-ES" altLang="en-US" baseline="-30000">
                <a:latin typeface="Calibri" panose="020F0502020204030204" pitchFamily="34" charset="0"/>
                <a:cs typeface="Times New Roman" panose="02020603050405020304" pitchFamily="18" charset="0"/>
              </a:rPr>
              <a:t>2</a:t>
            </a:r>
            <a:r>
              <a:rPr lang="es-ES" altLang="en-US">
                <a:latin typeface="Calibri" panose="020F0502020204030204" pitchFamily="34" charset="0"/>
                <a:cs typeface="Times New Roman" panose="02020603050405020304" pitchFamily="18" charset="0"/>
              </a:rPr>
              <a:t>                                                   </a:t>
            </a:r>
            <a:r>
              <a:rPr lang="es-MX" altLang="en-US">
                <a:latin typeface="Calibri" panose="020F0502020204030204" pitchFamily="34" charset="0"/>
                <a:cs typeface="Times New Roman" panose="02020603050405020304" pitchFamily="18" charset="0"/>
              </a:rPr>
              <a:t>CaCO</a:t>
            </a:r>
            <a:r>
              <a:rPr lang="es-MX" altLang="en-US" baseline="-30000">
                <a:latin typeface="Calibri" panose="020F0502020204030204" pitchFamily="34" charset="0"/>
                <a:cs typeface="Times New Roman" panose="02020603050405020304" pitchFamily="18" charset="0"/>
              </a:rPr>
              <a:t>3</a:t>
            </a:r>
            <a:r>
              <a:rPr lang="es-ES" altLang="en-US" sz="1100">
                <a:latin typeface="Calibri" panose="020F0502020204030204" pitchFamily="34" charset="0"/>
                <a:cs typeface="Times New Roman" panose="02020603050405020304" pitchFamily="18" charset="0"/>
              </a:rPr>
              <a:t>   </a:t>
            </a:r>
            <a:endParaRPr lang="es-ES" altLang="en-US" sz="900"/>
          </a:p>
          <a:p>
            <a:pPr eaLnBrk="0" hangingPunct="0"/>
            <a:endParaRPr lang="es-ES" altLang="en-US"/>
          </a:p>
        </p:txBody>
      </p:sp>
      <p:sp>
        <p:nvSpPr>
          <p:cNvPr id="37897" name="Rectangle 9">
            <a:extLst>
              <a:ext uri="{FF2B5EF4-FFF2-40B4-BE49-F238E27FC236}">
                <a16:creationId xmlns:a16="http://schemas.microsoft.com/office/drawing/2014/main" id="{92AAEFDB-6F81-A01F-C646-F9BE3D1B0994}"/>
              </a:ext>
            </a:extLst>
          </p:cNvPr>
          <p:cNvSpPr>
            <a:spLocks noChangeArrowheads="1"/>
          </p:cNvSpPr>
          <p:nvPr/>
        </p:nvSpPr>
        <p:spPr bwMode="auto">
          <a:xfrm>
            <a:off x="539750" y="4437063"/>
            <a:ext cx="8231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s-MX" altLang="en-US">
                <a:latin typeface="Calibri" panose="020F0502020204030204" pitchFamily="34" charset="0"/>
                <a:cs typeface="Times New Roman" panose="02020603050405020304" pitchFamily="18" charset="0"/>
              </a:rPr>
              <a:t>Hidróxido de calcio + dióxido de carbono                                              Carbonato de calcio</a:t>
            </a:r>
            <a:endParaRPr lang="es-MX" altLang="en-US"/>
          </a:p>
        </p:txBody>
      </p:sp>
      <p:sp>
        <p:nvSpPr>
          <p:cNvPr id="37899" name="Rectangle 11">
            <a:extLst>
              <a:ext uri="{FF2B5EF4-FFF2-40B4-BE49-F238E27FC236}">
                <a16:creationId xmlns:a16="http://schemas.microsoft.com/office/drawing/2014/main" id="{3FE333A1-C5F3-16BA-A4CC-AACF3D6A5C52}"/>
              </a:ext>
            </a:extLst>
          </p:cNvPr>
          <p:cNvSpPr>
            <a:spLocks noChangeArrowheads="1"/>
          </p:cNvSpPr>
          <p:nvPr/>
        </p:nvSpPr>
        <p:spPr bwMode="auto">
          <a:xfrm>
            <a:off x="323850" y="1125538"/>
            <a:ext cx="84248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s-ES" altLang="en-US"/>
              <a:t>El fraguado de la cal se debe a un proceso de </a:t>
            </a:r>
            <a:r>
              <a:rPr lang="es-ES" altLang="en-US" i="1"/>
              <a:t>secado</a:t>
            </a:r>
            <a:r>
              <a:rPr lang="es-ES" altLang="en-US"/>
              <a:t>, que se produce por absorción del dióxido de carbono del aire para formar carbonato de calcio. Es decir, El ciclo de la cal se cierra al convertirse el hidróxido de calcio en carbonato de calcio al recuperar el CO2; recupera su calidad pétrea, aunque, hay que señalar con una resistencia diferente (normalmente menor) a la que tenía en su estado natural.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20" name="Picture 4">
            <a:extLst>
              <a:ext uri="{FF2B5EF4-FFF2-40B4-BE49-F238E27FC236}">
                <a16:creationId xmlns:a16="http://schemas.microsoft.com/office/drawing/2014/main" id="{8B4C1336-C363-86C7-2B76-A65124C76B67}"/>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95288" y="260350"/>
            <a:ext cx="4895850" cy="3671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1" name="Text Box 5">
            <a:extLst>
              <a:ext uri="{FF2B5EF4-FFF2-40B4-BE49-F238E27FC236}">
                <a16:creationId xmlns:a16="http://schemas.microsoft.com/office/drawing/2014/main" id="{01186375-5B9D-AA08-9F73-7E20B456F5FF}"/>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60422" name="2 Imagen" descr="DSCN1999 (Large).JPG">
            <a:extLst>
              <a:ext uri="{FF2B5EF4-FFF2-40B4-BE49-F238E27FC236}">
                <a16:creationId xmlns:a16="http://schemas.microsoft.com/office/drawing/2014/main" id="{966D80CC-3BC5-659C-E560-1223A87765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4488" y="333375"/>
            <a:ext cx="3719512"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C2535CC0-5F42-04A5-9489-939395F29F0C}"/>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graphicFrame>
        <p:nvGraphicFramePr>
          <p:cNvPr id="38915" name="Object 3">
            <a:extLst>
              <a:ext uri="{FF2B5EF4-FFF2-40B4-BE49-F238E27FC236}">
                <a16:creationId xmlns:a16="http://schemas.microsoft.com/office/drawing/2014/main" id="{A3C3F62B-A4C7-5012-46E5-7D14D5DCEF49}"/>
              </a:ext>
            </a:extLst>
          </p:cNvPr>
          <p:cNvGraphicFramePr>
            <a:graphicFrameLocks noChangeAspect="1"/>
          </p:cNvGraphicFramePr>
          <p:nvPr>
            <p:ph/>
          </p:nvPr>
        </p:nvGraphicFramePr>
        <p:xfrm>
          <a:off x="539750" y="0"/>
          <a:ext cx="7920038" cy="5940425"/>
        </p:xfrm>
        <a:graphic>
          <a:graphicData uri="http://schemas.openxmlformats.org/presentationml/2006/ole">
            <mc:AlternateContent xmlns:mc="http://schemas.openxmlformats.org/markup-compatibility/2006">
              <mc:Choice xmlns:v="urn:schemas-microsoft-com:vml" Requires="v">
                <p:oleObj name="Diapositiva" r:id="rId2" imgW="3289300" imgH="2463800" progId="PowerPoint.Slide.8">
                  <p:embed/>
                </p:oleObj>
              </mc:Choice>
              <mc:Fallback>
                <p:oleObj name="Diapositiva" r:id="rId2" imgW="3289300" imgH="2463800" progId="PowerPoint.Slide.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0"/>
                        <a:ext cx="7920038" cy="5940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2" name="Text Box 4">
            <a:extLst>
              <a:ext uri="{FF2B5EF4-FFF2-40B4-BE49-F238E27FC236}">
                <a16:creationId xmlns:a16="http://schemas.microsoft.com/office/drawing/2014/main" id="{9A502818-7A99-1C27-258E-463979DAFFFA}"/>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73734" name="Picture 6">
            <a:extLst>
              <a:ext uri="{FF2B5EF4-FFF2-40B4-BE49-F238E27FC236}">
                <a16:creationId xmlns:a16="http://schemas.microsoft.com/office/drawing/2014/main" id="{C2EDB3BE-479A-B974-856D-A9DACF674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8569325" cy="5527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6" name="Rectangle 4">
            <a:extLst>
              <a:ext uri="{FF2B5EF4-FFF2-40B4-BE49-F238E27FC236}">
                <a16:creationId xmlns:a16="http://schemas.microsoft.com/office/drawing/2014/main" id="{07157EAD-DBC6-3019-0B7C-20E6E54A789F}"/>
              </a:ext>
            </a:extLst>
          </p:cNvPr>
          <p:cNvSpPr>
            <a:spLocks noChangeArrowheads="1"/>
          </p:cNvSpPr>
          <p:nvPr/>
        </p:nvSpPr>
        <p:spPr bwMode="auto">
          <a:xfrm>
            <a:off x="250825" y="787400"/>
            <a:ext cx="8293100"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4264" tIns="0" rIns="0" bIns="0" anchor="ctr">
            <a:spAutoFit/>
          </a:bodyPr>
          <a:lstStyle/>
          <a:p>
            <a:pPr algn="ctr"/>
            <a:endParaRPr lang="es-ES" altLang="en-US"/>
          </a:p>
          <a:p>
            <a:r>
              <a:rPr lang="es-ES" altLang="en-US"/>
              <a:t>First quicklime is obtained from the heating of limestone at 1600° F ( versus 2000° F for Hydraulic Lime and 2400°F for Portland cement. </a:t>
            </a:r>
          </a:p>
          <a:p>
            <a:endParaRPr lang="es-ES" altLang="en-US"/>
          </a:p>
          <a:p>
            <a:r>
              <a:rPr lang="es-ES" altLang="en-US"/>
              <a:t>At that stage, quicklime may be converted into calcium hydroxide (hydrated lime) by adding a controlled amount of water to adjust its chemical affinity. </a:t>
            </a:r>
          </a:p>
          <a:p>
            <a:endParaRPr lang="es-ES" altLang="en-US"/>
          </a:p>
          <a:p>
            <a:r>
              <a:rPr lang="es-ES" altLang="en-US"/>
              <a:t>This process disintegrates the lumps, pebbles, and granules found in quicklime, leading to a fine white powder ready to be mixed with the appropriate aggregates and mineral admixtures. </a:t>
            </a:r>
          </a:p>
          <a:p>
            <a:endParaRPr lang="es-ES" altLang="en-US"/>
          </a:p>
          <a:p>
            <a:r>
              <a:rPr lang="es-ES" altLang="en-US"/>
              <a:t>As the lime plaster is applied onto the wall it cures and hardens. Its calcium hydroxide (lime) slowly absorbs carbon dioxide in the air. In the process the calcium hydroxide is converted back into the parent material calcium carbonate (limestone), producing an  durable, protective mineral crust. </a:t>
            </a:r>
          </a:p>
        </p:txBody>
      </p:sp>
      <p:sp>
        <p:nvSpPr>
          <p:cNvPr id="74757" name="Text Box 5">
            <a:extLst>
              <a:ext uri="{FF2B5EF4-FFF2-40B4-BE49-F238E27FC236}">
                <a16:creationId xmlns:a16="http://schemas.microsoft.com/office/drawing/2014/main" id="{1012BDA8-7068-E36F-E652-306C906F3631}"/>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13FDD4B8-CA83-5EED-37B7-274ECF78C434}"/>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39939" name="Rectangle 3">
            <a:extLst>
              <a:ext uri="{FF2B5EF4-FFF2-40B4-BE49-F238E27FC236}">
                <a16:creationId xmlns:a16="http://schemas.microsoft.com/office/drawing/2014/main" id="{D0728929-2F57-32F4-F136-246F57C2B604}"/>
              </a:ext>
            </a:extLst>
          </p:cNvPr>
          <p:cNvSpPr>
            <a:spLocks noChangeArrowheads="1"/>
          </p:cNvSpPr>
          <p:nvPr/>
        </p:nvSpPr>
        <p:spPr bwMode="auto">
          <a:xfrm>
            <a:off x="684213" y="476250"/>
            <a:ext cx="377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MX" altLang="en-US" b="1"/>
              <a:t>5) Proceso del apagado de la cal</a:t>
            </a:r>
            <a:r>
              <a:rPr lang="es-ES" altLang="en-US"/>
              <a:t> </a:t>
            </a:r>
          </a:p>
        </p:txBody>
      </p:sp>
      <p:sp>
        <p:nvSpPr>
          <p:cNvPr id="39940" name="Rectangle 4">
            <a:extLst>
              <a:ext uri="{FF2B5EF4-FFF2-40B4-BE49-F238E27FC236}">
                <a16:creationId xmlns:a16="http://schemas.microsoft.com/office/drawing/2014/main" id="{DCE104B6-8AB2-63BD-DADA-B070FD14FEF9}"/>
              </a:ext>
            </a:extLst>
          </p:cNvPr>
          <p:cNvSpPr>
            <a:spLocks noChangeArrowheads="1"/>
          </p:cNvSpPr>
          <p:nvPr/>
        </p:nvSpPr>
        <p:spPr bwMode="auto">
          <a:xfrm>
            <a:off x="250825" y="1773238"/>
            <a:ext cx="4643438"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s-MX" altLang="en-US"/>
              <a:t>El apagado de la cal es un proceso mediante el cual la cal de piedra obtenida de las calcinaciones de rocas de origen sedimentario (calizas) transforman su estado de “cal viva” a “cal apagada” por medio de la hidratación.</a:t>
            </a:r>
          </a:p>
        </p:txBody>
      </p:sp>
      <p:pic>
        <p:nvPicPr>
          <p:cNvPr id="39941" name="4 Imagen" descr="DSC09351x.JPG">
            <a:extLst>
              <a:ext uri="{FF2B5EF4-FFF2-40B4-BE49-F238E27FC236}">
                <a16:creationId xmlns:a16="http://schemas.microsoft.com/office/drawing/2014/main" id="{05F127EF-095A-4BE5-8646-97F2EAE28B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0" y="0"/>
            <a:ext cx="4064000"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A36B66AF-02BF-AB22-5398-DC41B4095996}"/>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40963" name="Rectangle 3">
            <a:extLst>
              <a:ext uri="{FF2B5EF4-FFF2-40B4-BE49-F238E27FC236}">
                <a16:creationId xmlns:a16="http://schemas.microsoft.com/office/drawing/2014/main" id="{BD2DA920-0525-4BB3-17ED-3E043B3B43F8}"/>
              </a:ext>
            </a:extLst>
          </p:cNvPr>
          <p:cNvSpPr>
            <a:spLocks noChangeArrowheads="1"/>
          </p:cNvSpPr>
          <p:nvPr/>
        </p:nvSpPr>
        <p:spPr bwMode="auto">
          <a:xfrm>
            <a:off x="179388" y="115888"/>
            <a:ext cx="4824412"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lphaLcParenR"/>
            </a:pPr>
            <a:r>
              <a:rPr lang="es-MX" altLang="en-US" b="1"/>
              <a:t>Materiales.</a:t>
            </a:r>
          </a:p>
          <a:p>
            <a:endParaRPr lang="es-ES" altLang="en-US"/>
          </a:p>
          <a:p>
            <a:r>
              <a:rPr lang="es-MX" altLang="en-US"/>
              <a:t>Cal viva (en piedra)</a:t>
            </a:r>
            <a:endParaRPr lang="es-ES" altLang="en-US"/>
          </a:p>
          <a:p>
            <a:r>
              <a:rPr lang="es-MX" altLang="en-US"/>
              <a:t>Agua</a:t>
            </a:r>
            <a:endParaRPr lang="es-ES" altLang="en-US"/>
          </a:p>
          <a:p>
            <a:r>
              <a:rPr lang="es-MX" altLang="en-US"/>
              <a:t>Herramienta y equipo de seguridad</a:t>
            </a:r>
            <a:endParaRPr lang="es-ES" altLang="en-US"/>
          </a:p>
          <a:p>
            <a:r>
              <a:rPr lang="es-MX" altLang="en-US"/>
              <a:t>Pileta de apagado y/o artesa-foso</a:t>
            </a:r>
            <a:endParaRPr lang="es-ES" altLang="en-US"/>
          </a:p>
          <a:p>
            <a:r>
              <a:rPr lang="es-MX" altLang="en-US"/>
              <a:t>Cubetas</a:t>
            </a:r>
            <a:endParaRPr lang="es-ES" altLang="en-US"/>
          </a:p>
          <a:p>
            <a:r>
              <a:rPr lang="es-MX" altLang="en-US"/>
              <a:t>Manguera</a:t>
            </a:r>
            <a:endParaRPr lang="es-ES" altLang="en-US"/>
          </a:p>
          <a:p>
            <a:r>
              <a:rPr lang="es-MX" altLang="en-US"/>
              <a:t>Batidaras o azadón de calero (de madera)</a:t>
            </a:r>
          </a:p>
        </p:txBody>
      </p:sp>
      <p:pic>
        <p:nvPicPr>
          <p:cNvPr id="40964" name="Picture 4">
            <a:extLst>
              <a:ext uri="{FF2B5EF4-FFF2-40B4-BE49-F238E27FC236}">
                <a16:creationId xmlns:a16="http://schemas.microsoft.com/office/drawing/2014/main" id="{9FD58D5E-5A4C-56C4-A3E3-2726B1B31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52738"/>
            <a:ext cx="4572000" cy="305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FC7C354-ABE1-8F3D-9046-8270163099AD}"/>
              </a:ext>
            </a:extLst>
          </p:cNvPr>
          <p:cNvSpPr>
            <a:spLocks noGrp="1" noChangeArrowheads="1"/>
          </p:cNvSpPr>
          <p:nvPr>
            <p:ph type="title"/>
          </p:nvPr>
        </p:nvSpPr>
        <p:spPr>
          <a:xfrm>
            <a:off x="0" y="0"/>
            <a:ext cx="5265738" cy="1139825"/>
          </a:xfrm>
        </p:spPr>
        <p:txBody>
          <a:bodyPr/>
          <a:lstStyle/>
          <a:p>
            <a:pPr algn="l"/>
            <a:r>
              <a:rPr lang="es-MX" altLang="en-US" b="1">
                <a:solidFill>
                  <a:srgbClr val="FFFFFF"/>
                </a:solidFill>
                <a:effectLst>
                  <a:outerShdw blurRad="38100" dist="38100" dir="2700000" algn="tl">
                    <a:srgbClr val="010199"/>
                  </a:outerShdw>
                </a:effectLst>
              </a:rPr>
              <a:t>I.- Introducción</a:t>
            </a:r>
            <a:endParaRPr lang="es-ES" altLang="en-US" b="1">
              <a:solidFill>
                <a:srgbClr val="FFFFFF"/>
              </a:solidFill>
              <a:effectLst>
                <a:outerShdw blurRad="38100" dist="38100" dir="2700000" algn="tl">
                  <a:srgbClr val="010199"/>
                </a:outerShdw>
              </a:effectLst>
            </a:endParaRPr>
          </a:p>
        </p:txBody>
      </p:sp>
      <p:sp>
        <p:nvSpPr>
          <p:cNvPr id="20483" name="Rectangle 3">
            <a:extLst>
              <a:ext uri="{FF2B5EF4-FFF2-40B4-BE49-F238E27FC236}">
                <a16:creationId xmlns:a16="http://schemas.microsoft.com/office/drawing/2014/main" id="{BCAD258D-8773-4CE8-CB7F-BB089DDCCEDC}"/>
              </a:ext>
            </a:extLst>
          </p:cNvPr>
          <p:cNvSpPr>
            <a:spLocks noGrp="1" noChangeArrowheads="1"/>
          </p:cNvSpPr>
          <p:nvPr>
            <p:ph type="body" idx="1"/>
          </p:nvPr>
        </p:nvSpPr>
        <p:spPr>
          <a:xfrm>
            <a:off x="0" y="1557338"/>
            <a:ext cx="2051050" cy="3024187"/>
          </a:xfrm>
        </p:spPr>
        <p:txBody>
          <a:bodyPr/>
          <a:lstStyle/>
          <a:p>
            <a:pPr>
              <a:lnSpc>
                <a:spcPct val="90000"/>
              </a:lnSpc>
              <a:buFont typeface="Wingdings" pitchFamily="2" charset="2"/>
              <a:buNone/>
            </a:pPr>
            <a:r>
              <a:rPr lang="es-MX" altLang="en-US" sz="2000">
                <a:solidFill>
                  <a:srgbClr val="FFFFFF"/>
                </a:solidFill>
              </a:rPr>
              <a:t>La cal es un material que ha sido utilizado por diversas culturas desde tiempos ancestrales</a:t>
            </a:r>
            <a:endParaRPr lang="es-ES" altLang="en-US" sz="2000">
              <a:solidFill>
                <a:srgbClr val="FFFFFF"/>
              </a:solidFill>
            </a:endParaRPr>
          </a:p>
        </p:txBody>
      </p:sp>
      <p:sp>
        <p:nvSpPr>
          <p:cNvPr id="20484" name="Text Box 4">
            <a:extLst>
              <a:ext uri="{FF2B5EF4-FFF2-40B4-BE49-F238E27FC236}">
                <a16:creationId xmlns:a16="http://schemas.microsoft.com/office/drawing/2014/main" id="{1A6F5CA2-992A-6725-6E6A-29C309A0AB0A}"/>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20485" name="7 Imagen" descr="Dsc00049.jpg">
            <a:extLst>
              <a:ext uri="{FF2B5EF4-FFF2-40B4-BE49-F238E27FC236}">
                <a16:creationId xmlns:a16="http://schemas.microsoft.com/office/drawing/2014/main" id="{AD8237B1-05D1-E5AB-1CCD-DFA6C6C530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125538"/>
            <a:ext cx="644366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Acueducto romano">
            <a:extLst>
              <a:ext uri="{FF2B5EF4-FFF2-40B4-BE49-F238E27FC236}">
                <a16:creationId xmlns:a16="http://schemas.microsoft.com/office/drawing/2014/main" id="{853BD2C4-646F-C8E0-6836-C1F050CFF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220"/>
          <a:stretch>
            <a:fillRect/>
          </a:stretch>
        </p:blipFill>
        <p:spPr bwMode="auto">
          <a:xfrm>
            <a:off x="7043738" y="0"/>
            <a:ext cx="2100262" cy="2708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id="{A0B6758B-6936-CC29-ACD0-629D4FA30448}"/>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41987" name="Rectangle 3">
            <a:extLst>
              <a:ext uri="{FF2B5EF4-FFF2-40B4-BE49-F238E27FC236}">
                <a16:creationId xmlns:a16="http://schemas.microsoft.com/office/drawing/2014/main" id="{9A1E587D-1D73-8E69-0938-B1F4ABDA661E}"/>
              </a:ext>
            </a:extLst>
          </p:cNvPr>
          <p:cNvSpPr>
            <a:spLocks noChangeArrowheads="1"/>
          </p:cNvSpPr>
          <p:nvPr/>
        </p:nvSpPr>
        <p:spPr bwMode="auto">
          <a:xfrm>
            <a:off x="468313" y="52388"/>
            <a:ext cx="8675687" cy="585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n-US" b="1"/>
              <a:t>b) Procedimiento</a:t>
            </a:r>
          </a:p>
          <a:p>
            <a:endParaRPr lang="es-ES" altLang="en-US"/>
          </a:p>
          <a:p>
            <a:r>
              <a:rPr lang="es-MX" altLang="en-US"/>
              <a:t>Se depositan las piedras de cal en la artesa o foso donde se vaya a apagar</a:t>
            </a:r>
          </a:p>
          <a:p>
            <a:endParaRPr lang="es-MX" altLang="en-US"/>
          </a:p>
          <a:p>
            <a:r>
              <a:rPr lang="es-MX" altLang="en-US"/>
              <a:t>Se vierte agua con cuidado hasta un 50% del peso en kg de cal por apagar, </a:t>
            </a:r>
          </a:p>
          <a:p>
            <a:endParaRPr lang="es-MX" altLang="en-US"/>
          </a:p>
          <a:p>
            <a:r>
              <a:rPr lang="es-MX" altLang="en-US"/>
              <a:t>Se bate con cuidado porque cada vez que se agita se permite el paso de aire a las piedras y esto hace que entre en ebullición la cal </a:t>
            </a:r>
          </a:p>
          <a:p>
            <a:endParaRPr lang="es-MX" altLang="en-US"/>
          </a:p>
          <a:p>
            <a:r>
              <a:rPr lang="es-MX" altLang="en-US"/>
              <a:t>Se remueve la pasta con un azadón tratando de desbaratar los zoquites (piedras) para que se desmoronen; </a:t>
            </a:r>
          </a:p>
          <a:p>
            <a:endParaRPr lang="es-MX" altLang="en-US"/>
          </a:p>
          <a:p>
            <a:r>
              <a:rPr lang="es-MX" altLang="en-US"/>
              <a:t>Se continua vertiendo gradualmente agua hasta que se alcanza el doble del volumen de cal.</a:t>
            </a:r>
          </a:p>
          <a:p>
            <a:endParaRPr lang="es-ES" altLang="en-US"/>
          </a:p>
          <a:p>
            <a:r>
              <a:rPr lang="es-MX" altLang="en-US"/>
              <a:t>Se deja reposar la cal ya que esta apagada, con una capa de agua sobrepasando la cal, aproximadamente unos 5 cm. </a:t>
            </a:r>
          </a:p>
          <a:p>
            <a:endParaRPr lang="es-MX" altLang="en-US"/>
          </a:p>
          <a:p>
            <a:r>
              <a:rPr lang="es-MX" altLang="en-US"/>
              <a:t>Se deja reposar por unos días hasta que se hagan grietas de unos 25 mm. de ancho en la superficie. Es importante mantenerla húmeda, sea con un espejo de agua, o en contenedores sellados.</a:t>
            </a:r>
            <a:endParaRPr lang="es-E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350AC7DE-44D1-6969-7EFB-3B24002AA6CA}"/>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43011" name="Rectangle 3">
            <a:extLst>
              <a:ext uri="{FF2B5EF4-FFF2-40B4-BE49-F238E27FC236}">
                <a16:creationId xmlns:a16="http://schemas.microsoft.com/office/drawing/2014/main" id="{02DCEFCE-04BC-B218-351B-CBE765073F24}"/>
              </a:ext>
            </a:extLst>
          </p:cNvPr>
          <p:cNvSpPr>
            <a:spLocks noChangeArrowheads="1"/>
          </p:cNvSpPr>
          <p:nvPr/>
        </p:nvSpPr>
        <p:spPr bwMode="auto">
          <a:xfrm>
            <a:off x="250825" y="911225"/>
            <a:ext cx="66071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n-US"/>
              <a:t>Para obtener la pasta de cal para su uso final, es necesario tamizarla (colar) con el fin de eliminar los grumos o caliches que son óxidos que se no hidrataron durante el proceso de apagado. Esto último representa un riesgo para los morteros ya que estos pueden hidratar dentro del aplanado, provocando que este reviente (se agrieta). </a:t>
            </a:r>
          </a:p>
          <a:p>
            <a:endParaRPr lang="es-MX" altLang="en-US"/>
          </a:p>
          <a:p>
            <a:r>
              <a:rPr lang="es-MX" altLang="en-US"/>
              <a:t>  </a:t>
            </a:r>
          </a:p>
          <a:p>
            <a:endParaRPr lang="es-ES" altLang="en-US"/>
          </a:p>
          <a:p>
            <a:r>
              <a:rPr lang="es-MX" altLang="en-US"/>
              <a:t> </a:t>
            </a:r>
          </a:p>
        </p:txBody>
      </p:sp>
      <p:pic>
        <p:nvPicPr>
          <p:cNvPr id="43012" name="Picture 4">
            <a:extLst>
              <a:ext uri="{FF2B5EF4-FFF2-40B4-BE49-F238E27FC236}">
                <a16:creationId xmlns:a16="http://schemas.microsoft.com/office/drawing/2014/main" id="{F10E1FF6-C73C-187B-3FA3-13F7BD07B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1822450"/>
            <a:ext cx="6818313" cy="321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A91AD3C8-564C-8228-D8C3-11BC7263F77D}"/>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44035" name="Rectangle 3">
            <a:extLst>
              <a:ext uri="{FF2B5EF4-FFF2-40B4-BE49-F238E27FC236}">
                <a16:creationId xmlns:a16="http://schemas.microsoft.com/office/drawing/2014/main" id="{8A21577C-092B-4BBF-4A39-06495A1BF0B7}"/>
              </a:ext>
            </a:extLst>
          </p:cNvPr>
          <p:cNvSpPr>
            <a:spLocks noChangeArrowheads="1"/>
          </p:cNvSpPr>
          <p:nvPr/>
        </p:nvSpPr>
        <p:spPr bwMode="auto">
          <a:xfrm>
            <a:off x="323850" y="404813"/>
            <a:ext cx="189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s-ES" altLang="en-US" b="1"/>
              <a:t>III.- Tipos de cal</a:t>
            </a:r>
          </a:p>
        </p:txBody>
      </p:sp>
      <p:sp>
        <p:nvSpPr>
          <p:cNvPr id="44036" name="Rectangle 4">
            <a:extLst>
              <a:ext uri="{FF2B5EF4-FFF2-40B4-BE49-F238E27FC236}">
                <a16:creationId xmlns:a16="http://schemas.microsoft.com/office/drawing/2014/main" id="{B3B7EB50-C660-5F8A-BA2F-97D7277F3E38}"/>
              </a:ext>
            </a:extLst>
          </p:cNvPr>
          <p:cNvSpPr>
            <a:spLocks noChangeArrowheads="1"/>
          </p:cNvSpPr>
          <p:nvPr/>
        </p:nvSpPr>
        <p:spPr bwMode="auto">
          <a:xfrm>
            <a:off x="468313" y="1052513"/>
            <a:ext cx="7848600" cy="421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rabicParenR"/>
            </a:pPr>
            <a:r>
              <a:rPr lang="es-ES" altLang="en-US" b="1"/>
              <a:t>Cales Aéreas </a:t>
            </a:r>
          </a:p>
          <a:p>
            <a:pPr>
              <a:buFontTx/>
              <a:buAutoNum type="arabicParenR"/>
            </a:pPr>
            <a:endParaRPr lang="es-ES" altLang="en-US"/>
          </a:p>
          <a:p>
            <a:r>
              <a:rPr lang="es-ES" altLang="en-US"/>
              <a:t>Se le denomina así a las cales que endurecen mediante carbonatación al exponerse al aíre. Proviene de la calcinación de las piedras calizas de elevada pureza. Estas cales contienen más del 95 % de CaO, es decir que no contengan más de un 5% de materiales arcillosos. Dada la untuosidad que dan las pastas producidas con cal de estas características al mezclarse con agua, se les ha dado el nombre de </a:t>
            </a:r>
            <a:r>
              <a:rPr lang="es-ES" altLang="en-US" i="1"/>
              <a:t>cales grasas</a:t>
            </a:r>
            <a:r>
              <a:rPr lang="es-ES" altLang="en-US"/>
              <a:t>.</a:t>
            </a:r>
          </a:p>
          <a:p>
            <a:r>
              <a:rPr lang="es-ES" altLang="en-US"/>
              <a:t> </a:t>
            </a:r>
          </a:p>
          <a:p>
            <a:r>
              <a:rPr lang="es-ES" altLang="en-US"/>
              <a:t>La </a:t>
            </a:r>
            <a:r>
              <a:rPr lang="es-ES" altLang="en-US" i="1"/>
              <a:t>cal magra o árida</a:t>
            </a:r>
            <a:r>
              <a:rPr lang="es-ES" altLang="en-US"/>
              <a:t>, proviene de calizas magnesianas (dolomitas) y pueden contener hasta un 50 % de MgO pero sólo un 10 % de óxido es suficiente para lograr una cal árida. De acuerdo al origen de las calizas pueden también contener arcilla hasta en un 5 %. Se caracteriza por producir una pasta menos untuosa que las anteriores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CB62F37E-4985-5CEE-D403-16FF146186F3}"/>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45059" name="Rectangle 3">
            <a:extLst>
              <a:ext uri="{FF2B5EF4-FFF2-40B4-BE49-F238E27FC236}">
                <a16:creationId xmlns:a16="http://schemas.microsoft.com/office/drawing/2014/main" id="{E93FB18F-F807-4D58-BE2B-843EA093F02C}"/>
              </a:ext>
            </a:extLst>
          </p:cNvPr>
          <p:cNvSpPr>
            <a:spLocks noChangeArrowheads="1"/>
          </p:cNvSpPr>
          <p:nvPr/>
        </p:nvSpPr>
        <p:spPr bwMode="auto">
          <a:xfrm>
            <a:off x="468313" y="419100"/>
            <a:ext cx="78867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n-US" b="1"/>
              <a:t>2) Cales hidráulicas. </a:t>
            </a:r>
          </a:p>
          <a:p>
            <a:endParaRPr lang="es-ES" altLang="en-US"/>
          </a:p>
          <a:p>
            <a:r>
              <a:rPr lang="es-ES" altLang="en-US"/>
              <a:t>Se les denominan así a las cales que endurecen tanto en contacto con el aire, como en el agua. Su origen está en piedras calizas que contienen de un 5 a un 22 % de arcilla; llegan a contener mezclas de margas y arcilla ricas en sílice, aluminio y hierro. En el apagado de la cal hidráulica se hidrata la cal libre y no los silicatos o aluminatos de calcio. Si se produce la hidratación de estos compuestos el material resultante no tendrá propiedades hidráulicas y en ese caso se llamarían cales ahogadas. </a:t>
            </a:r>
          </a:p>
          <a:p>
            <a:endParaRPr lang="es-ES" altLang="en-US"/>
          </a:p>
          <a:p>
            <a:r>
              <a:rPr lang="es-ES" altLang="en-US"/>
              <a:t>De hecho se trata de una característica similar a la denominada </a:t>
            </a:r>
            <a:r>
              <a:rPr lang="es-ES" altLang="en-US" i="1"/>
              <a:t>puzolana</a:t>
            </a:r>
            <a:r>
              <a:rPr lang="es-ES" altLang="en-US"/>
              <a:t>, una roca rica en sílice alúmina y oxido de hierro, que al agregarse a la cal aérea le daba la capacidad de fraguar en medio acuoso. Este tipo de cal dan mayores resistencias mecánicas en menor tiempo que las cales aéreas.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2344AF39-A6C7-7A36-1F4D-F25B0DA20D15}"/>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46083" name="Rectangle 3">
            <a:extLst>
              <a:ext uri="{FF2B5EF4-FFF2-40B4-BE49-F238E27FC236}">
                <a16:creationId xmlns:a16="http://schemas.microsoft.com/office/drawing/2014/main" id="{C7E141C3-DDE1-9418-851C-D6795AAA9399}"/>
              </a:ext>
            </a:extLst>
          </p:cNvPr>
          <p:cNvSpPr>
            <a:spLocks noChangeArrowheads="1"/>
          </p:cNvSpPr>
          <p:nvPr/>
        </p:nvSpPr>
        <p:spPr bwMode="auto">
          <a:xfrm>
            <a:off x="250825" y="484188"/>
            <a:ext cx="8569325"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n-US" b="1"/>
              <a:t>3) Lechada y agua de cal</a:t>
            </a:r>
          </a:p>
          <a:p>
            <a:endParaRPr lang="es-ES" altLang="en-US"/>
          </a:p>
          <a:p>
            <a:r>
              <a:rPr lang="es-ES" altLang="en-US"/>
              <a:t>El hidróxido de calcio es poco soluble en agua, disminuyendo la solubilidad al aumentar la temperatura. La disolución se llama agua de cal. Una suspensión de hidróxido en agua se llama lechada de cal, que se usa a veces para blanquear. El hidróxido de calcio es la más barata de todas las bases.</a:t>
            </a:r>
          </a:p>
          <a:p>
            <a:endParaRPr lang="es-ES" altLang="en-US"/>
          </a:p>
          <a:p>
            <a:r>
              <a:rPr lang="es-MX" altLang="en-US"/>
              <a:t>Lechada de cal.- hidróxido de calcio, en suspensión, quedando el hidróxido al 74% en agua.</a:t>
            </a:r>
          </a:p>
          <a:p>
            <a:endParaRPr lang="es-ES" altLang="en-US"/>
          </a:p>
          <a:p>
            <a:r>
              <a:rPr lang="es-MX" altLang="en-US"/>
              <a:t>Agua de cal.- esta solución contiene poco hidróxido de calcio y bicarbonato de calcio.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D1D978A4-981B-BE7F-B278-ADD7CDE4186D}"/>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47108" name="Rectangle 4">
            <a:extLst>
              <a:ext uri="{FF2B5EF4-FFF2-40B4-BE49-F238E27FC236}">
                <a16:creationId xmlns:a16="http://schemas.microsoft.com/office/drawing/2014/main" id="{68D2E168-0CAF-7623-FA05-B8230D41B15C}"/>
              </a:ext>
            </a:extLst>
          </p:cNvPr>
          <p:cNvSpPr>
            <a:spLocks noChangeArrowheads="1"/>
          </p:cNvSpPr>
          <p:nvPr/>
        </p:nvSpPr>
        <p:spPr bwMode="auto">
          <a:xfrm>
            <a:off x="179388" y="549275"/>
            <a:ext cx="3671887"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n-US" b="1"/>
              <a:t>IV.- La cal como material de construcción</a:t>
            </a:r>
          </a:p>
          <a:p>
            <a:endParaRPr lang="es-ES" altLang="en-US"/>
          </a:p>
          <a:p>
            <a:r>
              <a:rPr lang="es-MX" altLang="en-US"/>
              <a:t>Los usos de la cal en el ámbito de la construcción son variados y de una gran versatilidad para dotar a los edificios de buena resistencia, de gran durabilidad y bella apariencia. La cal es incorporada en morteros para unir mampuestos, recubrir muros y cubiertas con aplanados, pintar y decorar superficies, impermeabilizar azoteas, mejorar rellenos, elaborar firmes en pisos, por mencionar los más conocidos.</a:t>
            </a:r>
          </a:p>
        </p:txBody>
      </p:sp>
      <p:pic>
        <p:nvPicPr>
          <p:cNvPr id="47109" name="Picture 5">
            <a:extLst>
              <a:ext uri="{FF2B5EF4-FFF2-40B4-BE49-F238E27FC236}">
                <a16:creationId xmlns:a16="http://schemas.microsoft.com/office/drawing/2014/main" id="{1E4032B1-57AF-E9BD-AE2C-95F273F10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125538"/>
            <a:ext cx="5435600" cy="407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C58D293C-0ABE-654B-2206-3D3BA90E4E86}"/>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48131" name="Rectangle 3">
            <a:extLst>
              <a:ext uri="{FF2B5EF4-FFF2-40B4-BE49-F238E27FC236}">
                <a16:creationId xmlns:a16="http://schemas.microsoft.com/office/drawing/2014/main" id="{06480043-9124-9031-0058-7EC525BE3F0F}"/>
              </a:ext>
            </a:extLst>
          </p:cNvPr>
          <p:cNvSpPr>
            <a:spLocks noChangeArrowheads="1"/>
          </p:cNvSpPr>
          <p:nvPr/>
        </p:nvSpPr>
        <p:spPr bwMode="auto">
          <a:xfrm>
            <a:off x="323850" y="211138"/>
            <a:ext cx="4679950" cy="585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rabicParenR"/>
            </a:pPr>
            <a:r>
              <a:rPr lang="es-MX" altLang="en-US" b="1"/>
              <a:t>Morteros</a:t>
            </a:r>
          </a:p>
          <a:p>
            <a:pPr>
              <a:buFontTx/>
              <a:buAutoNum type="arabicParenR"/>
            </a:pPr>
            <a:endParaRPr lang="es-ES" altLang="en-US"/>
          </a:p>
          <a:p>
            <a:r>
              <a:rPr lang="es-ES" altLang="en-US"/>
              <a:t>El mortero se obtiene al mezclar cal apagada con arena y agua formando una masa pastosa. Expuesto al aire, fragua despacio, y al endurecerse forma un material poroso por pérdida de agua y absorción de dióxido de carbono. Un mortero expuesto al aire y fabricado con cal de calidad perfectamente apagada no se deteriora con el tiempo, sino que va adquiriendo mayor consolidación o dureza. Gracias a la lentitud del proceso de carbonatación la cal es un material inmejorable para absorber los movimientos de las fábricas. Este proceso hace que el mortero no sufra retracciones., Además las pequeñas fisuras superficiales se cierran con la carbonatación.</a:t>
            </a:r>
          </a:p>
          <a:p>
            <a:endParaRPr lang="es-ES" altLang="en-US"/>
          </a:p>
        </p:txBody>
      </p:sp>
      <p:pic>
        <p:nvPicPr>
          <p:cNvPr id="48132" name="5 Imagen" descr="DSC05322.JPG">
            <a:extLst>
              <a:ext uri="{FF2B5EF4-FFF2-40B4-BE49-F238E27FC236}">
                <a16:creationId xmlns:a16="http://schemas.microsoft.com/office/drawing/2014/main" id="{F7CD25AF-18C8-CBE4-B928-65626B0260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4450" y="188913"/>
            <a:ext cx="401955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5" name="Rectangle 5">
            <a:extLst>
              <a:ext uri="{FF2B5EF4-FFF2-40B4-BE49-F238E27FC236}">
                <a16:creationId xmlns:a16="http://schemas.microsoft.com/office/drawing/2014/main" id="{11F1FC0D-3122-ED51-43E0-DA6D43F4B034}"/>
              </a:ext>
            </a:extLst>
          </p:cNvPr>
          <p:cNvSpPr>
            <a:spLocks noChangeArrowheads="1"/>
          </p:cNvSpPr>
          <p:nvPr/>
        </p:nvSpPr>
        <p:spPr bwMode="auto">
          <a:xfrm>
            <a:off x="900113" y="260350"/>
            <a:ext cx="7259637"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lphaLcParenR"/>
            </a:pPr>
            <a:r>
              <a:rPr lang="es-MX" altLang="en-US"/>
              <a:t>Arena</a:t>
            </a:r>
            <a:endParaRPr lang="es-ES" altLang="en-US"/>
          </a:p>
          <a:p>
            <a:endParaRPr lang="es-ES" altLang="en-US"/>
          </a:p>
          <a:p>
            <a:r>
              <a:rPr lang="es-ES" altLang="en-US"/>
              <a:t>La selección de una buena arena es fundamental para la elaboración del mortero. En morteros tradicionales la arena de río era la que se usaba más frecuentemente, la cual presenta cantos redondeados lo que permite la fabricación de morteros más maleables. Hoy día la arena de banco o la triturada tienen aristas más anguladas lo que le da mejor adherencia y resistencia al mortero</a:t>
            </a:r>
          </a:p>
        </p:txBody>
      </p:sp>
      <p:sp>
        <p:nvSpPr>
          <p:cNvPr id="61446" name="Rectangle 6">
            <a:extLst>
              <a:ext uri="{FF2B5EF4-FFF2-40B4-BE49-F238E27FC236}">
                <a16:creationId xmlns:a16="http://schemas.microsoft.com/office/drawing/2014/main" id="{4AE7609D-B90F-176C-30A0-BFCEC0E8DB8E}"/>
              </a:ext>
            </a:extLst>
          </p:cNvPr>
          <p:cNvSpPr>
            <a:spLocks noChangeArrowheads="1"/>
          </p:cNvSpPr>
          <p:nvPr/>
        </p:nvSpPr>
        <p:spPr bwMode="auto">
          <a:xfrm>
            <a:off x="1258888" y="2924175"/>
            <a:ext cx="7129462"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n-US"/>
              <a:t>Las dosificaciones del mortero en cuanto a cantidades de cal, arena y agua, dependen del uso que tendrán dichos morteros en el sistema constructivo. </a:t>
            </a:r>
          </a:p>
          <a:p>
            <a:endParaRPr lang="es-ES" altLang="en-US"/>
          </a:p>
          <a:p>
            <a:r>
              <a:rPr lang="es-ES" altLang="en-US"/>
              <a:t>Los morteros de cal se combinan con otros materiales para generar condiciones específicas a u fin determinado. Por ejemplo el uso de cemento se utiliza cuando se requiere de un proceso de fraguado más rápido. En ocasiones se les incorporan otro tipo de aditivos para mejorar su capacidad  adherente e impermeable, como es el caso de la baba de nopal y el alumbre respectivamente.</a:t>
            </a:r>
          </a:p>
        </p:txBody>
      </p:sp>
      <p:sp>
        <p:nvSpPr>
          <p:cNvPr id="61447" name="Text Box 7">
            <a:extLst>
              <a:ext uri="{FF2B5EF4-FFF2-40B4-BE49-F238E27FC236}">
                <a16:creationId xmlns:a16="http://schemas.microsoft.com/office/drawing/2014/main" id="{098ED6F3-73CD-FAAC-36A4-932237E992AE}"/>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2501" name="Group 37">
            <a:extLst>
              <a:ext uri="{FF2B5EF4-FFF2-40B4-BE49-F238E27FC236}">
                <a16:creationId xmlns:a16="http://schemas.microsoft.com/office/drawing/2014/main" id="{2C0453C2-C56A-8C43-D646-5F382145C80C}"/>
              </a:ext>
            </a:extLst>
          </p:cNvPr>
          <p:cNvGraphicFramePr>
            <a:graphicFrameLocks noGrp="1"/>
          </p:cNvGraphicFramePr>
          <p:nvPr>
            <p:ph/>
          </p:nvPr>
        </p:nvGraphicFramePr>
        <p:xfrm>
          <a:off x="1835150" y="260350"/>
          <a:ext cx="5976938" cy="3694113"/>
        </p:xfrm>
        <a:graphic>
          <a:graphicData uri="http://schemas.openxmlformats.org/drawingml/2006/table">
            <a:tbl>
              <a:tblPr/>
              <a:tblGrid>
                <a:gridCol w="1992313">
                  <a:extLst>
                    <a:ext uri="{9D8B030D-6E8A-4147-A177-3AD203B41FA5}">
                      <a16:colId xmlns:a16="http://schemas.microsoft.com/office/drawing/2014/main" val="3529212962"/>
                    </a:ext>
                  </a:extLst>
                </a:gridCol>
                <a:gridCol w="1992312">
                  <a:extLst>
                    <a:ext uri="{9D8B030D-6E8A-4147-A177-3AD203B41FA5}">
                      <a16:colId xmlns:a16="http://schemas.microsoft.com/office/drawing/2014/main" val="1542840163"/>
                    </a:ext>
                  </a:extLst>
                </a:gridCol>
                <a:gridCol w="1992313">
                  <a:extLst>
                    <a:ext uri="{9D8B030D-6E8A-4147-A177-3AD203B41FA5}">
                      <a16:colId xmlns:a16="http://schemas.microsoft.com/office/drawing/2014/main" val="3417021057"/>
                    </a:ext>
                  </a:extLst>
                </a:gridCol>
              </a:tblGrid>
              <a:tr h="458788">
                <a:tc gridSpan="3">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PROPORCIONES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alpha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6554323"/>
                  </a:ext>
                </a:extLst>
              </a:tr>
              <a:tr h="438150">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21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USOS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21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CAL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21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ARENA</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7948320"/>
                  </a:ext>
                </a:extLst>
              </a:tr>
              <a:tr h="901700">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0" i="0" u="none" strike="noStrike" cap="none" normalizeH="0" baseline="0">
                          <a:ln>
                            <a:noFill/>
                          </a:ln>
                          <a:solidFill>
                            <a:schemeClr val="tx1"/>
                          </a:solidFill>
                          <a:effectLst>
                            <a:outerShdw blurRad="38100" dist="38100" dir="2700000" algn="tl">
                              <a:srgbClr val="010199"/>
                            </a:outerShdw>
                          </a:effectLst>
                          <a:latin typeface="Century Gothic" panose="020B0502020202020204" pitchFamily="34" charset="0"/>
                          <a:cs typeface="Arial" panose="020B0604020202020204" pitchFamily="34" charset="0"/>
                        </a:rPr>
                        <a:t>Mezclas para reintegraciones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0" i="0" u="none" strike="noStrike" cap="none" normalizeH="0" baseline="0">
                          <a:ln>
                            <a:noFill/>
                          </a:ln>
                          <a:solidFill>
                            <a:schemeClr val="tx1"/>
                          </a:solidFill>
                          <a:effectLst>
                            <a:outerShdw blurRad="38100" dist="38100" dir="2700000" algn="tl">
                              <a:srgbClr val="010199"/>
                            </a:outerShdw>
                          </a:effectLst>
                          <a:latin typeface="Century Gothic" panose="020B0502020202020204" pitchFamily="34" charset="0"/>
                          <a:cs typeface="Arial" panose="020B060402020202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0" i="0" u="none" strike="noStrike" cap="none" normalizeH="0" baseline="0">
                          <a:ln>
                            <a:noFill/>
                          </a:ln>
                          <a:solidFill>
                            <a:schemeClr val="tx1"/>
                          </a:solidFill>
                          <a:effectLst>
                            <a:outerShdw blurRad="38100" dist="38100" dir="2700000" algn="tl">
                              <a:srgbClr val="010199"/>
                            </a:outerShdw>
                          </a:effectLst>
                          <a:latin typeface="Century Gothic" panose="020B0502020202020204" pitchFamily="34" charset="0"/>
                          <a:cs typeface="Arial" panose="020B0604020202020204" pitchFamily="34"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0595318"/>
                  </a:ext>
                </a:extLst>
              </a:tr>
              <a:tr h="723900">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Mezclas adhesivos</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369061129"/>
                  </a:ext>
                </a:extLst>
              </a:tr>
              <a:tr h="727075">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0" i="0" u="none" strike="noStrike" cap="none" normalizeH="0" baseline="0">
                          <a:ln>
                            <a:noFill/>
                          </a:ln>
                          <a:solidFill>
                            <a:schemeClr val="tx1"/>
                          </a:solidFill>
                          <a:effectLst>
                            <a:outerShdw blurRad="38100" dist="38100" dir="2700000" algn="tl">
                              <a:srgbClr val="010199"/>
                            </a:outerShdw>
                          </a:effectLst>
                          <a:latin typeface="Century Gothic" panose="020B0502020202020204" pitchFamily="34" charset="0"/>
                          <a:cs typeface="Arial" panose="020B0604020202020204" pitchFamily="34" charset="0"/>
                        </a:rPr>
                        <a:t>Mezclas de junteo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0" i="0" u="none" strike="noStrike" cap="none" normalizeH="0" baseline="0">
                          <a:ln>
                            <a:noFill/>
                          </a:ln>
                          <a:solidFill>
                            <a:schemeClr val="tx1"/>
                          </a:solidFill>
                          <a:effectLst>
                            <a:outerShdw blurRad="38100" dist="38100" dir="2700000" algn="tl">
                              <a:srgbClr val="010199"/>
                            </a:outerShdw>
                          </a:effectLst>
                          <a:latin typeface="Century Gothic" panose="020B0502020202020204" pitchFamily="34" charset="0"/>
                          <a:cs typeface="Arial" panose="020B060402020202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0" i="0" u="none" strike="noStrike" cap="none" normalizeH="0" baseline="0">
                          <a:ln>
                            <a:noFill/>
                          </a:ln>
                          <a:solidFill>
                            <a:schemeClr val="tx1"/>
                          </a:solidFill>
                          <a:effectLst>
                            <a:outerShdw blurRad="38100" dist="38100" dir="2700000" algn="tl">
                              <a:srgbClr val="010199"/>
                            </a:outerShdw>
                          </a:effectLst>
                          <a:latin typeface="Century Gothic" panose="020B0502020202020204" pitchFamily="34" charset="0"/>
                          <a:cs typeface="Arial" panose="020B0604020202020204" pitchFamily="34" charset="0"/>
                        </a:rPr>
                        <a:t>1 ½</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70507608"/>
                  </a:ext>
                </a:extLst>
              </a:tr>
              <a:tr h="444500">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Aplanado</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hlink"/>
                        </a:buClr>
                        <a:buSzPct val="75000"/>
                        <a:buFont typeface="Wingdings" pitchFamily="2" charset="2"/>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a:spcBef>
                          <a:spcPct val="20000"/>
                        </a:spcBef>
                        <a:buClr>
                          <a:schemeClr val="tx2"/>
                        </a:buClr>
                        <a:buSzPct val="75000"/>
                        <a:buFont typeface="Wingdings" pitchFamily="2" charset="2"/>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spcBef>
                          <a:spcPct val="20000"/>
                        </a:spcBef>
                        <a:buClr>
                          <a:schemeClr val="accent2"/>
                        </a:buClr>
                        <a:buSzPct val="75000"/>
                        <a:buFont typeface="Wingdings" pitchFamily="2" charset="2"/>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spcBef>
                          <a:spcPct val="20000"/>
                        </a:spcBef>
                        <a:buClr>
                          <a:schemeClr val="folHlink"/>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spcBef>
                          <a:spcPct val="20000"/>
                        </a:spcBef>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fontAlgn="base">
                        <a:spcBef>
                          <a:spcPct val="20000"/>
                        </a:spcBef>
                        <a:spcAft>
                          <a:spcPct val="0"/>
                        </a:spcAft>
                        <a:buClr>
                          <a:schemeClr val="tx1"/>
                        </a:buClr>
                        <a:buSzPct val="75000"/>
                        <a:buFont typeface="Wingdings" pitchFamily="2" charset="2"/>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s-ES" altLang="en-US" sz="1900" b="1" i="0" u="none" strike="noStrike" cap="none" normalizeH="0" baseline="0">
                          <a:ln>
                            <a:noFill/>
                          </a:ln>
                          <a:solidFill>
                            <a:schemeClr val="bg1"/>
                          </a:solidFill>
                          <a:effectLst>
                            <a:outerShdw blurRad="38100" dist="38100" dir="2700000" algn="tl">
                              <a:srgbClr val="FFFFFF"/>
                            </a:outerShdw>
                          </a:effectLst>
                          <a:latin typeface="Century Gothic" panose="020B0502020202020204" pitchFamily="34" charset="0"/>
                          <a:cs typeface="Arial" panose="020B0604020202020204" pitchFamily="34"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810023635"/>
                  </a:ext>
                </a:extLst>
              </a:tr>
            </a:tbl>
          </a:graphicData>
        </a:graphic>
      </p:graphicFrame>
      <p:sp>
        <p:nvSpPr>
          <p:cNvPr id="62498" name="Text Box 34">
            <a:extLst>
              <a:ext uri="{FF2B5EF4-FFF2-40B4-BE49-F238E27FC236}">
                <a16:creationId xmlns:a16="http://schemas.microsoft.com/office/drawing/2014/main" id="{36271A66-F1B9-1407-A5CB-CC29DCD90C75}"/>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62499" name="Rectangle 35">
            <a:extLst>
              <a:ext uri="{FF2B5EF4-FFF2-40B4-BE49-F238E27FC236}">
                <a16:creationId xmlns:a16="http://schemas.microsoft.com/office/drawing/2014/main" id="{778931CB-F8E6-5B93-9E35-65A657A06CC8}"/>
              </a:ext>
            </a:extLst>
          </p:cNvPr>
          <p:cNvSpPr>
            <a:spLocks noChangeArrowheads="1"/>
          </p:cNvSpPr>
          <p:nvPr/>
        </p:nvSpPr>
        <p:spPr bwMode="auto">
          <a:xfrm>
            <a:off x="2843213" y="4292600"/>
            <a:ext cx="350678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n-US"/>
              <a:t>1:1   Enlucidos</a:t>
            </a:r>
            <a:br>
              <a:rPr lang="es-ES" altLang="en-US"/>
            </a:br>
            <a:r>
              <a:rPr lang="es-ES" altLang="en-US"/>
              <a:t>1:2   Revoques</a:t>
            </a:r>
            <a:br>
              <a:rPr lang="es-ES" altLang="en-US"/>
            </a:br>
            <a:r>
              <a:rPr lang="es-ES" altLang="en-US"/>
              <a:t>1:3   Muros de ladrillo</a:t>
            </a:r>
            <a:br>
              <a:rPr lang="es-ES" altLang="en-US"/>
            </a:br>
            <a:r>
              <a:rPr lang="es-ES" altLang="en-US"/>
              <a:t>1:4   Muros de mapostería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3CCC25D2-8B69-6BCA-86E5-277219F408F5}"/>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49155" name="Rectangle 3">
            <a:extLst>
              <a:ext uri="{FF2B5EF4-FFF2-40B4-BE49-F238E27FC236}">
                <a16:creationId xmlns:a16="http://schemas.microsoft.com/office/drawing/2014/main" id="{8B85B5AA-99C3-6C40-65A0-0419840031A6}"/>
              </a:ext>
            </a:extLst>
          </p:cNvPr>
          <p:cNvSpPr>
            <a:spLocks noChangeArrowheads="1"/>
          </p:cNvSpPr>
          <p:nvPr/>
        </p:nvSpPr>
        <p:spPr bwMode="auto">
          <a:xfrm>
            <a:off x="284163" y="419100"/>
            <a:ext cx="8859837"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n-US" b="1"/>
              <a:t>2) Estucos (enlucidos o bruñidos)</a:t>
            </a:r>
          </a:p>
          <a:p>
            <a:endParaRPr lang="es-ES" altLang="en-US"/>
          </a:p>
          <a:p>
            <a:r>
              <a:rPr lang="es-ES" altLang="en-US"/>
              <a:t>Los aplanados más gruesos sirven como base o soporte para colocar un acabado final de mucha mayor finura en sus componentes y permite dar texturas, color y brillo a la superficie final del aplanado. Se les conocen como estucos o bruñidos e incluso como enlucidos. Se trata de una masa hecha con cal en pasta), arena y polvo de mármol (en ocasiones se llega a usar arena de otros tipo, pero siempre de una granulometría muy fina), agua y pigmentos mineral es cuando se quiere dar un color integral al acabado. </a:t>
            </a:r>
          </a:p>
          <a:p>
            <a:endParaRPr lang="es-ES" altLang="en-US"/>
          </a:p>
          <a:p>
            <a:r>
              <a:rPr lang="es-ES" altLang="en-US"/>
              <a:t>Dependiendo del tipo de acabado que se desea, el enlucido puede aplicarse en una y hasta tres capas sucesivas, cada una con un agregado árido (polvo de mármol) cada vez mas tamizado (hasta .322 mm en sus granos). Es importante señalar que cada capa anterior no debe fraguar por completo antes de colocar la siguiente; esto se debe a que el estuco final debe fraguar como una sola pieza. De esta manera al aplicar cada capa, esta se debe dejar reposar (orear) hasta alcanzar cierta firmeza que permita aplicar, la siguiente capa sin deformar la anterior.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DE808F31-E7DF-8E91-7611-C9FDD5D8B122}"/>
              </a:ext>
            </a:extLst>
          </p:cNvPr>
          <p:cNvSpPr>
            <a:spLocks noGrp="1" noChangeArrowheads="1"/>
          </p:cNvSpPr>
          <p:nvPr>
            <p:ph type="body" idx="1"/>
          </p:nvPr>
        </p:nvSpPr>
        <p:spPr>
          <a:xfrm>
            <a:off x="1476375" y="333375"/>
            <a:ext cx="7416800" cy="1295400"/>
          </a:xfrm>
        </p:spPr>
        <p:txBody>
          <a:bodyPr/>
          <a:lstStyle/>
          <a:p>
            <a:pPr algn="r">
              <a:lnSpc>
                <a:spcPct val="90000"/>
              </a:lnSpc>
              <a:buFont typeface="Wingdings" pitchFamily="2" charset="2"/>
              <a:buNone/>
            </a:pPr>
            <a:r>
              <a:rPr lang="es-MX" altLang="en-US" sz="2000"/>
              <a:t> la cal aparece en diversas industrias como lo son la metalúrgica, peletera, textil, papelera y se usa para procesos de purificación de aguas, tratamiento de basura, tratamiento de gases contaminantes y en el caso de México incluso en la elaboración de alimentos como la tortilla o el pozole.</a:t>
            </a:r>
            <a:r>
              <a:rPr lang="es-MX" altLang="en-US" sz="2400"/>
              <a:t> </a:t>
            </a:r>
            <a:endParaRPr lang="es-ES" altLang="en-US" sz="2400"/>
          </a:p>
        </p:txBody>
      </p:sp>
      <p:sp>
        <p:nvSpPr>
          <p:cNvPr id="27653" name="Text Box 5">
            <a:extLst>
              <a:ext uri="{FF2B5EF4-FFF2-40B4-BE49-F238E27FC236}">
                <a16:creationId xmlns:a16="http://schemas.microsoft.com/office/drawing/2014/main" id="{AA92F062-13E9-5ADE-3C2F-139D06CDDBB7}"/>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27655" name="Picture 7">
            <a:extLst>
              <a:ext uri="{FF2B5EF4-FFF2-40B4-BE49-F238E27FC236}">
                <a16:creationId xmlns:a16="http://schemas.microsoft.com/office/drawing/2014/main" id="{2A11DB9C-5025-E939-AAA1-414990B36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6700"/>
            <a:ext cx="9144000" cy="1843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3492" name="Object 2">
            <a:extLst>
              <a:ext uri="{FF2B5EF4-FFF2-40B4-BE49-F238E27FC236}">
                <a16:creationId xmlns:a16="http://schemas.microsoft.com/office/drawing/2014/main" id="{23F0474E-309C-CF39-391E-A231EF99BC0B}"/>
              </a:ext>
            </a:extLst>
          </p:cNvPr>
          <p:cNvGraphicFramePr>
            <a:graphicFrameLocks noChangeAspect="1"/>
          </p:cNvGraphicFramePr>
          <p:nvPr>
            <p:ph idx="1"/>
          </p:nvPr>
        </p:nvGraphicFramePr>
        <p:xfrm>
          <a:off x="539750" y="0"/>
          <a:ext cx="8050213" cy="4530725"/>
        </p:xfrm>
        <a:graphic>
          <a:graphicData uri="http://schemas.openxmlformats.org/presentationml/2006/ole">
            <mc:AlternateContent xmlns:mc="http://schemas.openxmlformats.org/markup-compatibility/2006">
              <mc:Choice xmlns:v="urn:schemas-microsoft-com:vml" Requires="v">
                <p:oleObj r:id="rId2" imgW="8788400" imgH="4940300" progId="">
                  <p:embed/>
                </p:oleObj>
              </mc:Choice>
              <mc:Fallback>
                <p:oleObj r:id="rId2" imgW="8788400" imgH="4940300" progId="">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0"/>
                        <a:ext cx="8050213" cy="4530725"/>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5" name="Text Box 7">
            <a:extLst>
              <a:ext uri="{FF2B5EF4-FFF2-40B4-BE49-F238E27FC236}">
                <a16:creationId xmlns:a16="http://schemas.microsoft.com/office/drawing/2014/main" id="{4D3E4B82-C07E-E9B7-5687-B14692FCDFF7}"/>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63496" name="Rectangle 8">
            <a:extLst>
              <a:ext uri="{FF2B5EF4-FFF2-40B4-BE49-F238E27FC236}">
                <a16:creationId xmlns:a16="http://schemas.microsoft.com/office/drawing/2014/main" id="{457D6DAB-0F79-BBC2-B7D9-FD748CA60B96}"/>
              </a:ext>
            </a:extLst>
          </p:cNvPr>
          <p:cNvSpPr>
            <a:spLocks noChangeArrowheads="1"/>
          </p:cNvSpPr>
          <p:nvPr/>
        </p:nvSpPr>
        <p:spPr bwMode="auto">
          <a:xfrm>
            <a:off x="0" y="4508500"/>
            <a:ext cx="9144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n-US"/>
              <a:t>Estucado tricapa con 1ª capa de mortero de cal grasa apagada y arena fina de dosificación 1:4, de 8 mm de espesor con acabado raspado, 2ª capa con mortero de cal grasa apagada y arena fina de dosificación 1:3, de 5 mm de espesor y 3ª capa de encalado con pasta de cal grasa y polvo mármol de 1 mm de espesor con acabado enlucido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213B6085-A567-5796-F509-2CB08B87ED7D}"/>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50179" name="Rectangle 3">
            <a:extLst>
              <a:ext uri="{FF2B5EF4-FFF2-40B4-BE49-F238E27FC236}">
                <a16:creationId xmlns:a16="http://schemas.microsoft.com/office/drawing/2014/main" id="{9405DF3A-EEF6-F95D-7153-7BA71C4BCAB6}"/>
              </a:ext>
            </a:extLst>
          </p:cNvPr>
          <p:cNvSpPr>
            <a:spLocks noChangeArrowheads="1"/>
          </p:cNvSpPr>
          <p:nvPr/>
        </p:nvSpPr>
        <p:spPr bwMode="auto">
          <a:xfrm>
            <a:off x="323850" y="339725"/>
            <a:ext cx="7626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ES" altLang="en-US" b="1"/>
              <a:t>3) Pintura a la cal</a:t>
            </a:r>
          </a:p>
          <a:p>
            <a:endParaRPr lang="es-ES" altLang="en-US"/>
          </a:p>
          <a:p>
            <a:r>
              <a:rPr lang="es-ES" altLang="en-US"/>
              <a:t>El uso de la cal en la construcción, también incluye aspectos decorativos.</a:t>
            </a:r>
          </a:p>
        </p:txBody>
      </p:sp>
      <p:pic>
        <p:nvPicPr>
          <p:cNvPr id="50180" name="3 Imagen" descr="DSCN1887 (Large).JPG">
            <a:extLst>
              <a:ext uri="{FF2B5EF4-FFF2-40B4-BE49-F238E27FC236}">
                <a16:creationId xmlns:a16="http://schemas.microsoft.com/office/drawing/2014/main" id="{5C2A0367-B844-7568-10A7-7BEDC6FA89BD}"/>
              </a:ext>
            </a:extLst>
          </p:cNvPr>
          <p:cNvPicPr>
            <a:picLocks noChangeAspect="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692275" y="1557338"/>
            <a:ext cx="5616575"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2" name="Text Box 4">
            <a:extLst>
              <a:ext uri="{FF2B5EF4-FFF2-40B4-BE49-F238E27FC236}">
                <a16:creationId xmlns:a16="http://schemas.microsoft.com/office/drawing/2014/main" id="{D313A6CD-0EA4-AAED-6489-ACD3CF35F0EA}"/>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78853" name="Rectangle 5">
            <a:extLst>
              <a:ext uri="{FF2B5EF4-FFF2-40B4-BE49-F238E27FC236}">
                <a16:creationId xmlns:a16="http://schemas.microsoft.com/office/drawing/2014/main" id="{C1D3C9B3-5B0A-9086-08CB-74A3FB82DFA1}"/>
              </a:ext>
            </a:extLst>
          </p:cNvPr>
          <p:cNvSpPr>
            <a:spLocks noChangeArrowheads="1"/>
          </p:cNvSpPr>
          <p:nvPr/>
        </p:nvSpPr>
        <p:spPr bwMode="auto">
          <a:xfrm>
            <a:off x="684213" y="915988"/>
            <a:ext cx="30289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a:tabLst>
                <a:tab pos="457200" algn="l"/>
              </a:tabLst>
              <a:defRPr>
                <a:solidFill>
                  <a:schemeClr val="tx1"/>
                </a:solidFill>
                <a:latin typeface="Arial" panose="020B0604020202020204" pitchFamily="34" charset="0"/>
                <a:cs typeface="Arial" panose="020B0604020202020204" pitchFamily="34" charset="0"/>
              </a:defRPr>
            </a:lvl2pPr>
            <a:lvl3pPr>
              <a:tabLst>
                <a:tab pos="457200" algn="l"/>
              </a:tabLst>
              <a:defRPr>
                <a:solidFill>
                  <a:schemeClr val="tx1"/>
                </a:solidFill>
                <a:latin typeface="Arial" panose="020B0604020202020204" pitchFamily="34" charset="0"/>
                <a:cs typeface="Arial" panose="020B0604020202020204" pitchFamily="34" charset="0"/>
              </a:defRPr>
            </a:lvl3pPr>
            <a:lvl4pPr>
              <a:tabLst>
                <a:tab pos="457200" algn="l"/>
              </a:tabLst>
              <a:defRPr>
                <a:solidFill>
                  <a:schemeClr val="tx1"/>
                </a:solidFill>
                <a:latin typeface="Arial" panose="020B0604020202020204" pitchFamily="34" charset="0"/>
                <a:cs typeface="Arial" panose="020B0604020202020204" pitchFamily="34" charset="0"/>
              </a:defRPr>
            </a:lvl4pPr>
            <a:lvl5pPr>
              <a:tabLst>
                <a:tab pos="45720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r>
              <a:rPr lang="es-ES" altLang="en-US"/>
              <a:t>PINTURA DE CAL (7 litros) </a:t>
            </a:r>
          </a:p>
          <a:p>
            <a:r>
              <a:rPr lang="es-ES" altLang="en-US"/>
              <a:t>Ingredientes: </a:t>
            </a:r>
          </a:p>
          <a:p>
            <a:endParaRPr lang="es-ES" altLang="en-US"/>
          </a:p>
          <a:p>
            <a:r>
              <a:rPr lang="es-ES" altLang="en-US"/>
              <a:t>1 kilogramo de </a:t>
            </a:r>
            <a:r>
              <a:rPr lang="es-ES" altLang="en-US">
                <a:hlinkClick r:id="rId2" tooltip="http://es.wikipedia.org/wiki/Cal_viva"/>
              </a:rPr>
              <a:t>cal viva</a:t>
            </a:r>
            <a:r>
              <a:rPr lang="es-ES" altLang="en-US"/>
              <a:t> </a:t>
            </a:r>
          </a:p>
          <a:p>
            <a:r>
              <a:rPr lang="es-ES" altLang="en-US"/>
              <a:t>4 litros de agua </a:t>
            </a:r>
          </a:p>
          <a:p>
            <a:r>
              <a:rPr lang="es-ES" altLang="en-US"/>
              <a:t>2 litros de baba de nopal </a:t>
            </a:r>
          </a:p>
          <a:p>
            <a:r>
              <a:rPr lang="es-ES" altLang="en-US"/>
              <a:t>1 "taza" de sal de mesa </a:t>
            </a:r>
          </a:p>
        </p:txBody>
      </p:sp>
      <p:sp>
        <p:nvSpPr>
          <p:cNvPr id="78854" name="Rectangle 6">
            <a:extLst>
              <a:ext uri="{FF2B5EF4-FFF2-40B4-BE49-F238E27FC236}">
                <a16:creationId xmlns:a16="http://schemas.microsoft.com/office/drawing/2014/main" id="{8527B8F5-F38D-1B90-3B57-1389B226884C}"/>
              </a:ext>
            </a:extLst>
          </p:cNvPr>
          <p:cNvSpPr>
            <a:spLocks noChangeArrowheads="1"/>
          </p:cNvSpPr>
          <p:nvPr/>
        </p:nvSpPr>
        <p:spPr bwMode="auto">
          <a:xfrm>
            <a:off x="4284663" y="765175"/>
            <a:ext cx="4572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MX" altLang="en-US" b="1"/>
              <a:t>PINTURA</a:t>
            </a:r>
          </a:p>
          <a:p>
            <a:r>
              <a:rPr lang="es-MX" altLang="en-US"/>
              <a:t>Ingredientes:</a:t>
            </a:r>
          </a:p>
          <a:p>
            <a:endParaRPr lang="es-MX" altLang="en-US"/>
          </a:p>
          <a:p>
            <a:r>
              <a:rPr lang="es-MX" altLang="en-US"/>
              <a:t>9 kg. de cal hidratada</a:t>
            </a:r>
          </a:p>
          <a:p>
            <a:r>
              <a:rPr lang="es-MX" altLang="en-US"/>
              <a:t>1 lt. de sellador vinílico</a:t>
            </a:r>
          </a:p>
          <a:p>
            <a:r>
              <a:rPr lang="es-MX" altLang="en-US"/>
              <a:t>19 lt. de agua</a:t>
            </a:r>
          </a:p>
          <a:p>
            <a:r>
              <a:rPr lang="es-MX" altLang="en-US"/>
              <a:t>250 gr. sal</a:t>
            </a:r>
          </a:p>
          <a:p>
            <a:r>
              <a:rPr lang="es-MX" altLang="en-US"/>
              <a:t>100 gr. de pigmento</a:t>
            </a:r>
            <a:endParaRPr lang="es-ES" altLang="en-US"/>
          </a:p>
        </p:txBody>
      </p:sp>
      <p:grpSp>
        <p:nvGrpSpPr>
          <p:cNvPr id="3" name="16 Grupo">
            <a:extLst>
              <a:ext uri="{FF2B5EF4-FFF2-40B4-BE49-F238E27FC236}">
                <a16:creationId xmlns:a16="http://schemas.microsoft.com/office/drawing/2014/main" id="{BD987069-2ACB-3200-F339-4453BC960D20}"/>
              </a:ext>
            </a:extLst>
          </p:cNvPr>
          <p:cNvGrpSpPr>
            <a:grpSpLocks/>
          </p:cNvGrpSpPr>
          <p:nvPr/>
        </p:nvGrpSpPr>
        <p:grpSpPr bwMode="auto">
          <a:xfrm>
            <a:off x="7812088" y="3789363"/>
            <a:ext cx="1071562" cy="1857375"/>
            <a:chOff x="7143768" y="2438400"/>
            <a:chExt cx="1071587" cy="1857378"/>
          </a:xfrm>
        </p:grpSpPr>
        <p:pic>
          <p:nvPicPr>
            <p:cNvPr id="78856" name="Picture 10">
              <a:extLst>
                <a:ext uri="{FF2B5EF4-FFF2-40B4-BE49-F238E27FC236}">
                  <a16:creationId xmlns:a16="http://schemas.microsoft.com/office/drawing/2014/main" id="{F657A099-F606-1346-5A34-6FA51ACE8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188" y="2438400"/>
              <a:ext cx="9683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12 CuadroTexto">
              <a:extLst>
                <a:ext uri="{FF2B5EF4-FFF2-40B4-BE49-F238E27FC236}">
                  <a16:creationId xmlns:a16="http://schemas.microsoft.com/office/drawing/2014/main" id="{DE77F923-77F5-9521-D6AA-A0420DF3A448}"/>
                </a:ext>
              </a:extLst>
            </p:cNvPr>
            <p:cNvSpPr txBox="1">
              <a:spLocks noChangeArrowheads="1"/>
            </p:cNvSpPr>
            <p:nvPr/>
          </p:nvSpPr>
          <p:spPr bwMode="auto">
            <a:xfrm>
              <a:off x="7143768" y="3929065"/>
              <a:ext cx="10715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MX" altLang="en-US">
                  <a:latin typeface="Century Gothic" panose="020B0502020202020204" pitchFamily="34" charset="0"/>
                </a:rPr>
                <a:t>Sellador</a:t>
              </a:r>
              <a:endParaRPr lang="es-ES" altLang="en-US">
                <a:latin typeface="Century Gothic" panose="020B0502020202020204" pitchFamily="34" charset="0"/>
              </a:endParaRPr>
            </a:p>
          </p:txBody>
        </p:sp>
      </p:grpSp>
      <p:grpSp>
        <p:nvGrpSpPr>
          <p:cNvPr id="2" name="18 Grupo">
            <a:extLst>
              <a:ext uri="{FF2B5EF4-FFF2-40B4-BE49-F238E27FC236}">
                <a16:creationId xmlns:a16="http://schemas.microsoft.com/office/drawing/2014/main" id="{6A248F37-D181-3542-335B-BB0614509643}"/>
              </a:ext>
            </a:extLst>
          </p:cNvPr>
          <p:cNvGrpSpPr>
            <a:grpSpLocks/>
          </p:cNvGrpSpPr>
          <p:nvPr/>
        </p:nvGrpSpPr>
        <p:grpSpPr bwMode="auto">
          <a:xfrm>
            <a:off x="5580063" y="4437063"/>
            <a:ext cx="1428750" cy="1081087"/>
            <a:chOff x="7072313" y="5072063"/>
            <a:chExt cx="1428750" cy="1081087"/>
          </a:xfrm>
        </p:grpSpPr>
        <p:pic>
          <p:nvPicPr>
            <p:cNvPr id="78859" name="Picture 11">
              <a:extLst>
                <a:ext uri="{FF2B5EF4-FFF2-40B4-BE49-F238E27FC236}">
                  <a16:creationId xmlns:a16="http://schemas.microsoft.com/office/drawing/2014/main" id="{FA074E40-EB7B-5809-D135-421D09965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313" y="5072063"/>
              <a:ext cx="14144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0" name="11 CuadroTexto">
              <a:extLst>
                <a:ext uri="{FF2B5EF4-FFF2-40B4-BE49-F238E27FC236}">
                  <a16:creationId xmlns:a16="http://schemas.microsoft.com/office/drawing/2014/main" id="{D5E5DB9B-B531-981E-27F7-366DAD88A616}"/>
                </a:ext>
              </a:extLst>
            </p:cNvPr>
            <p:cNvSpPr txBox="1">
              <a:spLocks noChangeArrowheads="1"/>
            </p:cNvSpPr>
            <p:nvPr/>
          </p:nvSpPr>
          <p:spPr bwMode="auto">
            <a:xfrm>
              <a:off x="7215188" y="5786438"/>
              <a:ext cx="1285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MX" altLang="en-US">
                  <a:latin typeface="Century Gothic" panose="020B0502020202020204" pitchFamily="34" charset="0"/>
                </a:rPr>
                <a:t>Pigmento</a:t>
              </a:r>
              <a:endParaRPr lang="es-ES" altLang="en-US">
                <a:latin typeface="Century Gothic" panose="020B0502020202020204" pitchFamily="34" charset="0"/>
              </a:endParaRPr>
            </a:p>
          </p:txBody>
        </p:sp>
      </p:grpSp>
      <p:grpSp>
        <p:nvGrpSpPr>
          <p:cNvPr id="4" name="17 Grupo">
            <a:extLst>
              <a:ext uri="{FF2B5EF4-FFF2-40B4-BE49-F238E27FC236}">
                <a16:creationId xmlns:a16="http://schemas.microsoft.com/office/drawing/2014/main" id="{4A4B9D6B-3A85-2FFC-5D16-D6585A834B20}"/>
              </a:ext>
            </a:extLst>
          </p:cNvPr>
          <p:cNvGrpSpPr>
            <a:grpSpLocks/>
          </p:cNvGrpSpPr>
          <p:nvPr/>
        </p:nvGrpSpPr>
        <p:grpSpPr bwMode="auto">
          <a:xfrm>
            <a:off x="3419475" y="3789363"/>
            <a:ext cx="1223963" cy="1652587"/>
            <a:chOff x="5461000" y="3643313"/>
            <a:chExt cx="1143000" cy="1652587"/>
          </a:xfrm>
        </p:grpSpPr>
        <p:pic>
          <p:nvPicPr>
            <p:cNvPr id="78862" name="Picture 9">
              <a:extLst>
                <a:ext uri="{FF2B5EF4-FFF2-40B4-BE49-F238E27FC236}">
                  <a16:creationId xmlns:a16="http://schemas.microsoft.com/office/drawing/2014/main" id="{27E1594C-4F79-012C-0BEB-13AF5B889A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0" y="3643313"/>
              <a:ext cx="1143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3" name="13 CuadroTexto">
              <a:extLst>
                <a:ext uri="{FF2B5EF4-FFF2-40B4-BE49-F238E27FC236}">
                  <a16:creationId xmlns:a16="http://schemas.microsoft.com/office/drawing/2014/main" id="{594A9E32-0E24-8FD3-A349-FA60E6F40066}"/>
                </a:ext>
              </a:extLst>
            </p:cNvPr>
            <p:cNvSpPr txBox="1">
              <a:spLocks noChangeArrowheads="1"/>
            </p:cNvSpPr>
            <p:nvPr/>
          </p:nvSpPr>
          <p:spPr bwMode="auto">
            <a:xfrm>
              <a:off x="5643659" y="4929187"/>
              <a:ext cx="78598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MX" altLang="en-US">
                  <a:latin typeface="Century Gothic" panose="020B0502020202020204" pitchFamily="34" charset="0"/>
                </a:rPr>
                <a:t>Agua</a:t>
              </a:r>
              <a:endParaRPr lang="es-ES" altLang="en-US">
                <a:latin typeface="Century Gothic" panose="020B0502020202020204" pitchFamily="34" charset="0"/>
              </a:endParaRPr>
            </a:p>
          </p:txBody>
        </p:sp>
      </p:grpSp>
      <p:pic>
        <p:nvPicPr>
          <p:cNvPr id="78864" name="Picture 16">
            <a:extLst>
              <a:ext uri="{FF2B5EF4-FFF2-40B4-BE49-F238E27FC236}">
                <a16:creationId xmlns:a16="http://schemas.microsoft.com/office/drawing/2014/main" id="{2E26CAEC-F212-CB98-504A-72A45D1F15C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60555">
            <a:off x="1042988" y="3644900"/>
            <a:ext cx="1422400" cy="1798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424B5B4F-3073-07E9-FAF0-54B221340E20}"/>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65539" name="57344 Rectángulo">
            <a:extLst>
              <a:ext uri="{FF2B5EF4-FFF2-40B4-BE49-F238E27FC236}">
                <a16:creationId xmlns:a16="http://schemas.microsoft.com/office/drawing/2014/main" id="{D1B05A4D-9AAD-9851-264F-568B64DAAF84}"/>
              </a:ext>
            </a:extLst>
          </p:cNvPr>
          <p:cNvPicPr>
            <a:picLocks noChangeAspect="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395288" y="0"/>
            <a:ext cx="7885112"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DFB70522-851F-B0A7-018F-900E91E47B90}"/>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66563" name="6 Imagen" descr="DSC07821 (Large).JPG">
            <a:extLst>
              <a:ext uri="{FF2B5EF4-FFF2-40B4-BE49-F238E27FC236}">
                <a16:creationId xmlns:a16="http://schemas.microsoft.com/office/drawing/2014/main" id="{C38D0DA1-CE43-1C4E-439E-5F7685FE97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33375"/>
            <a:ext cx="3571875"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7 Imagen" descr="DSC07820 (Large).JPG">
            <a:extLst>
              <a:ext uri="{FF2B5EF4-FFF2-40B4-BE49-F238E27FC236}">
                <a16:creationId xmlns:a16="http://schemas.microsoft.com/office/drawing/2014/main" id="{5C46B4F2-BF10-1A4F-9C35-A239DDB716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274638"/>
            <a:ext cx="357187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4" name="Text Box 4">
            <a:extLst>
              <a:ext uri="{FF2B5EF4-FFF2-40B4-BE49-F238E27FC236}">
                <a16:creationId xmlns:a16="http://schemas.microsoft.com/office/drawing/2014/main" id="{2681857B-8423-DB02-6F56-C3B58A838FAE}"/>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76805" name="Picture 5">
            <a:extLst>
              <a:ext uri="{FF2B5EF4-FFF2-40B4-BE49-F238E27FC236}">
                <a16:creationId xmlns:a16="http://schemas.microsoft.com/office/drawing/2014/main" id="{1DA935DC-8167-D381-39B8-E7B559992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33375"/>
            <a:ext cx="6862762" cy="5146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ext Box 2">
            <a:extLst>
              <a:ext uri="{FF2B5EF4-FFF2-40B4-BE49-F238E27FC236}">
                <a16:creationId xmlns:a16="http://schemas.microsoft.com/office/drawing/2014/main" id="{95A23430-61D8-54A5-7D24-F9EE86EA869C}"/>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70660" name="1 Imagen" descr="aSC09986 (Large).JPG">
            <a:extLst>
              <a:ext uri="{FF2B5EF4-FFF2-40B4-BE49-F238E27FC236}">
                <a16:creationId xmlns:a16="http://schemas.microsoft.com/office/drawing/2014/main" id="{2EA5F32B-C3FD-9286-1DA2-CA2FDDDABC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0"/>
            <a:ext cx="3862388"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descr="pavi11">
            <a:extLst>
              <a:ext uri="{FF2B5EF4-FFF2-40B4-BE49-F238E27FC236}">
                <a16:creationId xmlns:a16="http://schemas.microsoft.com/office/drawing/2014/main" id="{83775772-B4D5-F704-9F96-461C3F111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349500"/>
            <a:ext cx="4357688"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77C47248-1B3A-A066-1190-7879FB49E2C9}"/>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71685" name="3 Imagen" descr="DSC01301.JPG">
            <a:extLst>
              <a:ext uri="{FF2B5EF4-FFF2-40B4-BE49-F238E27FC236}">
                <a16:creationId xmlns:a16="http://schemas.microsoft.com/office/drawing/2014/main" id="{3B4BF157-DD2E-DF55-B5C3-D56E6A0E85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38512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5 Imagen" descr="aSC09990 (Large).JPG">
            <a:extLst>
              <a:ext uri="{FF2B5EF4-FFF2-40B4-BE49-F238E27FC236}">
                <a16:creationId xmlns:a16="http://schemas.microsoft.com/office/drawing/2014/main" id="{24E2727C-8FBB-0D88-1984-19CEFD5F5C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0"/>
            <a:ext cx="385127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074A39FA-C111-10CF-8DC7-ECD538C78D1C}"/>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72709" name="4 Imagen" descr="09 compactado de la segunda capa de suelo cal.JPG">
            <a:extLst>
              <a:ext uri="{FF2B5EF4-FFF2-40B4-BE49-F238E27FC236}">
                <a16:creationId xmlns:a16="http://schemas.microsoft.com/office/drawing/2014/main" id="{D4EB0A33-F2F9-2BA5-AA2D-9EF51B3B68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0"/>
            <a:ext cx="72009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00E66898-FA91-C3CA-DDFF-74C54EB9F28F}"/>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52228" name="2 Imagen" descr="DSC01327.JPG">
            <a:extLst>
              <a:ext uri="{FF2B5EF4-FFF2-40B4-BE49-F238E27FC236}">
                <a16:creationId xmlns:a16="http://schemas.microsoft.com/office/drawing/2014/main" id="{1D70DC55-19E1-2B5D-C8CE-00689CEFDD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49275"/>
            <a:ext cx="364966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2 Imagen" descr="acabado final.jpg">
            <a:extLst>
              <a:ext uri="{FF2B5EF4-FFF2-40B4-BE49-F238E27FC236}">
                <a16:creationId xmlns:a16="http://schemas.microsoft.com/office/drawing/2014/main" id="{BB1A1EE1-798A-3B63-6C3A-508963BF34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549275"/>
            <a:ext cx="3509963"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B7D03A88-A406-EE8B-70BD-06C3B331C56E}"/>
              </a:ext>
            </a:extLst>
          </p:cNvPr>
          <p:cNvSpPr>
            <a:spLocks noGrp="1" noChangeArrowheads="1"/>
          </p:cNvSpPr>
          <p:nvPr>
            <p:ph type="body" idx="1"/>
          </p:nvPr>
        </p:nvSpPr>
        <p:spPr>
          <a:xfrm>
            <a:off x="4716463" y="3644900"/>
            <a:ext cx="3600450" cy="1295400"/>
          </a:xfrm>
        </p:spPr>
        <p:txBody>
          <a:bodyPr/>
          <a:lstStyle/>
          <a:p>
            <a:pPr algn="r">
              <a:lnSpc>
                <a:spcPct val="90000"/>
              </a:lnSpc>
              <a:buFont typeface="Wingdings" pitchFamily="2" charset="2"/>
              <a:buNone/>
            </a:pPr>
            <a:r>
              <a:rPr lang="es-MX" altLang="en-US" sz="2000"/>
              <a:t>Por sus características y proceso de transformación la cal es un material que disminuye considerablemente su impacto sobre el entorno natural</a:t>
            </a:r>
            <a:r>
              <a:rPr lang="es-MX" altLang="en-US"/>
              <a:t> </a:t>
            </a:r>
          </a:p>
          <a:p>
            <a:pPr>
              <a:lnSpc>
                <a:spcPct val="90000"/>
              </a:lnSpc>
              <a:buFont typeface="Wingdings" pitchFamily="2" charset="2"/>
              <a:buNone/>
            </a:pPr>
            <a:endParaRPr lang="es-ES" altLang="en-US"/>
          </a:p>
        </p:txBody>
      </p:sp>
      <p:sp>
        <p:nvSpPr>
          <p:cNvPr id="21509" name="Text Box 5">
            <a:extLst>
              <a:ext uri="{FF2B5EF4-FFF2-40B4-BE49-F238E27FC236}">
                <a16:creationId xmlns:a16="http://schemas.microsoft.com/office/drawing/2014/main" id="{8B7238BD-25A9-1AFB-CA32-226CC603F80A}"/>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7" name="6 Imagen" descr="DSC02857 (Large).JPG">
            <a:extLst>
              <a:ext uri="{FF2B5EF4-FFF2-40B4-BE49-F238E27FC236}">
                <a16:creationId xmlns:a16="http://schemas.microsoft.com/office/drawing/2014/main" id="{DF538B98-AFC4-74AB-013D-53CE0D0702C1}"/>
              </a:ext>
            </a:extLst>
          </p:cNvPr>
          <p:cNvPicPr>
            <a:picLocks noChangeAspect="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0" y="0"/>
            <a:ext cx="39497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a:extLst>
              <a:ext uri="{FF2B5EF4-FFF2-40B4-BE49-F238E27FC236}">
                <a16:creationId xmlns:a16="http://schemas.microsoft.com/office/drawing/2014/main" id="{340348E4-EC35-4247-B06E-6F0C303CF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0"/>
            <a:ext cx="5219700" cy="3486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220661F3-DF24-7576-FFFC-824CD326D0D2}"/>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53253" name="9 Imagen" descr="DSC01123.JPG">
            <a:extLst>
              <a:ext uri="{FF2B5EF4-FFF2-40B4-BE49-F238E27FC236}">
                <a16:creationId xmlns:a16="http://schemas.microsoft.com/office/drawing/2014/main" id="{34BDF7BB-09DC-DCB9-27FC-E56D5AC037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88913"/>
            <a:ext cx="36290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5624071E-03D2-E115-E0E4-2455BE668675}"/>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67587" name="34816 Rectángulo">
            <a:extLst>
              <a:ext uri="{FF2B5EF4-FFF2-40B4-BE49-F238E27FC236}">
                <a16:creationId xmlns:a16="http://schemas.microsoft.com/office/drawing/2014/main" id="{4F8B045A-2C47-DAE6-6FD4-23D98EB0545C}"/>
              </a:ext>
            </a:extLst>
          </p:cNvPr>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361950" y="0"/>
            <a:ext cx="4065588"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34817 Rectángulo">
            <a:extLst>
              <a:ext uri="{FF2B5EF4-FFF2-40B4-BE49-F238E27FC236}">
                <a16:creationId xmlns:a16="http://schemas.microsoft.com/office/drawing/2014/main" id="{89740F33-BB61-990E-FDDC-769D06C788A7}"/>
              </a:ext>
            </a:extLst>
          </p:cNvPr>
          <p:cNvPicPr>
            <a:picLocks noChangeAspect="1" noChangeArrowheads="1"/>
          </p:cNvPicPr>
          <p:nvPr/>
        </p:nvPicPr>
        <p:blipFill>
          <a:blip r:embed="rId3">
            <a:lum bright="-30000" contrast="-20000"/>
            <a:extLst>
              <a:ext uri="{28A0092B-C50C-407E-A947-70E740481C1C}">
                <a14:useLocalDpi xmlns:a14="http://schemas.microsoft.com/office/drawing/2010/main" val="0"/>
              </a:ext>
            </a:extLst>
          </a:blip>
          <a:srcRect/>
          <a:stretch>
            <a:fillRect/>
          </a:stretch>
        </p:blipFill>
        <p:spPr bwMode="auto">
          <a:xfrm>
            <a:off x="5076825" y="0"/>
            <a:ext cx="4067175"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394C51B-57FA-D23A-41F7-606BD96B7AEB}"/>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7" name="6 Imagen" descr="DSC02857 (Large).JPG">
            <a:extLst>
              <a:ext uri="{FF2B5EF4-FFF2-40B4-BE49-F238E27FC236}">
                <a16:creationId xmlns:a16="http://schemas.microsoft.com/office/drawing/2014/main" id="{3EDB53F0-C9A7-C98B-B87F-94DEBF5B5676}"/>
              </a:ext>
            </a:extLst>
          </p:cNvPr>
          <p:cNvPicPr>
            <a:picLocks noChangeAspect="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4787900" y="0"/>
            <a:ext cx="3884613"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7 Imagen" descr="DSC02859 (Large) rec.jpg">
            <a:extLst>
              <a:ext uri="{FF2B5EF4-FFF2-40B4-BE49-F238E27FC236}">
                <a16:creationId xmlns:a16="http://schemas.microsoft.com/office/drawing/2014/main" id="{2487342E-11E2-949F-898F-F95E7A309808}"/>
              </a:ext>
            </a:extLst>
          </p:cNvPr>
          <p:cNvPicPr>
            <a:picLocks noChangeAspect="1"/>
          </p:cNvPicPr>
          <p:nvPr/>
        </p:nvPicPr>
        <p:blipFill>
          <a:blip r:embed="rId3">
            <a:lum bright="10000" contrast="40000"/>
            <a:extLst>
              <a:ext uri="{28A0092B-C50C-407E-A947-70E740481C1C}">
                <a14:useLocalDpi xmlns:a14="http://schemas.microsoft.com/office/drawing/2010/main" val="0"/>
              </a:ext>
            </a:extLst>
          </a:blip>
          <a:srcRect/>
          <a:stretch>
            <a:fillRect/>
          </a:stretch>
        </p:blipFill>
        <p:spPr bwMode="auto">
          <a:xfrm>
            <a:off x="179388" y="0"/>
            <a:ext cx="3887787"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descr="DSC02860 (Large) rec.jpg">
            <a:extLst>
              <a:ext uri="{FF2B5EF4-FFF2-40B4-BE49-F238E27FC236}">
                <a16:creationId xmlns:a16="http://schemas.microsoft.com/office/drawing/2014/main" id="{286E5AC1-E085-1CF8-2235-24E901BDB1CB}"/>
              </a:ext>
            </a:extLst>
          </p:cNvPr>
          <p:cNvPicPr>
            <a:picLocks noChangeAspect="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179388" y="2974975"/>
            <a:ext cx="3887787"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214BA737-703F-E461-1239-8410DBBB239C}"/>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69635" name="1 Imagen" descr="DSC_0381 (Large).JPG">
            <a:extLst>
              <a:ext uri="{FF2B5EF4-FFF2-40B4-BE49-F238E27FC236}">
                <a16:creationId xmlns:a16="http://schemas.microsoft.com/office/drawing/2014/main" id="{BD77D077-675D-3895-C87B-F972685D3D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3250"/>
            <a:ext cx="9144000"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8" name="Text Box 4">
            <a:extLst>
              <a:ext uri="{FF2B5EF4-FFF2-40B4-BE49-F238E27FC236}">
                <a16:creationId xmlns:a16="http://schemas.microsoft.com/office/drawing/2014/main" id="{AAA06C76-E74E-85C6-1CEA-3B40490A6DD9}"/>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77829" name="Picture 5">
            <a:extLst>
              <a:ext uri="{FF2B5EF4-FFF2-40B4-BE49-F238E27FC236}">
                <a16:creationId xmlns:a16="http://schemas.microsoft.com/office/drawing/2014/main" id="{5D148D6D-24DE-1096-715A-C004E473B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3"/>
            <a:ext cx="9144000" cy="4308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4" name="Rectangle 6">
            <a:extLst>
              <a:ext uri="{FF2B5EF4-FFF2-40B4-BE49-F238E27FC236}">
                <a16:creationId xmlns:a16="http://schemas.microsoft.com/office/drawing/2014/main" id="{9DD35B6C-C12B-DB82-43C3-4E372267EBD6}"/>
              </a:ext>
            </a:extLst>
          </p:cNvPr>
          <p:cNvSpPr>
            <a:spLocks noChangeArrowheads="1"/>
          </p:cNvSpPr>
          <p:nvPr/>
        </p:nvSpPr>
        <p:spPr bwMode="auto">
          <a:xfrm>
            <a:off x="179388" y="153988"/>
            <a:ext cx="316865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n-US" sz="2000"/>
              <a:t>Sus cualidades plásticas le hacen un material de gran versatilidad, durable cuando se trabaja adecuadamente y de gran expresividad por su textura, finura, color y maleabilidad.</a:t>
            </a:r>
            <a:r>
              <a:rPr lang="es-ES" altLang="en-US" sz="2400"/>
              <a:t> </a:t>
            </a:r>
          </a:p>
        </p:txBody>
      </p:sp>
      <p:sp>
        <p:nvSpPr>
          <p:cNvPr id="22535" name="Text Box 7">
            <a:extLst>
              <a:ext uri="{FF2B5EF4-FFF2-40B4-BE49-F238E27FC236}">
                <a16:creationId xmlns:a16="http://schemas.microsoft.com/office/drawing/2014/main" id="{A0BCE288-B67A-D308-BDDF-C082F4037CC2}"/>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22536" name="24576 Rectángulo">
            <a:extLst>
              <a:ext uri="{FF2B5EF4-FFF2-40B4-BE49-F238E27FC236}">
                <a16:creationId xmlns:a16="http://schemas.microsoft.com/office/drawing/2014/main" id="{6CE0E5C8-A8DD-1B78-1306-EAF6A6A5A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0"/>
            <a:ext cx="5580062"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3 Imagen" descr="DSC08288 (Large).JPG">
            <a:extLst>
              <a:ext uri="{FF2B5EF4-FFF2-40B4-BE49-F238E27FC236}">
                <a16:creationId xmlns:a16="http://schemas.microsoft.com/office/drawing/2014/main" id="{A007DA9F-1B80-7994-364B-35F748AE67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789363"/>
            <a:ext cx="2916237"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a:extLst>
              <a:ext uri="{FF2B5EF4-FFF2-40B4-BE49-F238E27FC236}">
                <a16:creationId xmlns:a16="http://schemas.microsoft.com/office/drawing/2014/main" id="{9FE4753E-0310-7CC0-211C-2D47A6505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492375"/>
            <a:ext cx="2536825" cy="338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7588AAAA-704A-8291-7228-7AEA3D7430C4}"/>
              </a:ext>
            </a:extLst>
          </p:cNvPr>
          <p:cNvSpPr>
            <a:spLocks noGrp="1" noChangeArrowheads="1"/>
          </p:cNvSpPr>
          <p:nvPr>
            <p:ph type="body" idx="1"/>
          </p:nvPr>
        </p:nvSpPr>
        <p:spPr>
          <a:xfrm>
            <a:off x="5867400" y="188913"/>
            <a:ext cx="3276600" cy="2592387"/>
          </a:xfrm>
        </p:spPr>
        <p:txBody>
          <a:bodyPr/>
          <a:lstStyle/>
          <a:p>
            <a:pPr algn="r">
              <a:lnSpc>
                <a:spcPct val="90000"/>
              </a:lnSpc>
              <a:buFont typeface="Wingdings" pitchFamily="2" charset="2"/>
              <a:buNone/>
            </a:pPr>
            <a:r>
              <a:rPr lang="es-MX" altLang="en-US" sz="2000"/>
              <a:t>El uso de la cal, especialmente de la denominada ‘cal viva’ se ha ido perdiendo en México a pesar de la gran tradición constructiva que tenemos, la cual se remonta a tiempos prehispánicos</a:t>
            </a:r>
            <a:r>
              <a:rPr lang="es-MX" altLang="en-US" sz="2200"/>
              <a:t>.</a:t>
            </a:r>
            <a:r>
              <a:rPr lang="es-MX" altLang="en-US"/>
              <a:t> </a:t>
            </a:r>
            <a:endParaRPr lang="es-ES" altLang="en-US"/>
          </a:p>
        </p:txBody>
      </p:sp>
      <p:sp>
        <p:nvSpPr>
          <p:cNvPr id="23558" name="Text Box 6">
            <a:extLst>
              <a:ext uri="{FF2B5EF4-FFF2-40B4-BE49-F238E27FC236}">
                <a16:creationId xmlns:a16="http://schemas.microsoft.com/office/drawing/2014/main" id="{F84F71E2-DCDB-03F1-FCAE-5DE5559BAACA}"/>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23559" name="Picture 7">
            <a:extLst>
              <a:ext uri="{FF2B5EF4-FFF2-40B4-BE49-F238E27FC236}">
                <a16:creationId xmlns:a16="http://schemas.microsoft.com/office/drawing/2014/main" id="{ADC8CC6A-831E-53FA-C439-0F969306C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51500" cy="4238625"/>
          </a:xfrm>
          <a:prstGeom prst="rect">
            <a:avLst/>
          </a:prstGeom>
          <a:noFill/>
          <a:extLst>
            <a:ext uri="{909E8E84-426E-40DD-AFC4-6F175D3DCCD1}">
              <a14:hiddenFill xmlns:a14="http://schemas.microsoft.com/office/drawing/2010/main">
                <a:solidFill>
                  <a:srgbClr val="FFFFFF"/>
                </a:solidFill>
              </a14:hiddenFill>
            </a:ext>
          </a:extLst>
        </p:spPr>
      </p:pic>
      <p:pic>
        <p:nvPicPr>
          <p:cNvPr id="23560" name="5 Imagen" descr="DSC05394 (Large)r.jpg">
            <a:extLst>
              <a:ext uri="{FF2B5EF4-FFF2-40B4-BE49-F238E27FC236}">
                <a16:creationId xmlns:a16="http://schemas.microsoft.com/office/drawing/2014/main" id="{72515163-9563-F352-7937-FC499F72A5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868613"/>
            <a:ext cx="43561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BEF08F5-04D4-83ED-DB9F-9CED3CECF362}"/>
              </a:ext>
            </a:extLst>
          </p:cNvPr>
          <p:cNvSpPr>
            <a:spLocks noGrp="1" noChangeArrowheads="1"/>
          </p:cNvSpPr>
          <p:nvPr>
            <p:ph type="title"/>
          </p:nvPr>
        </p:nvSpPr>
        <p:spPr>
          <a:xfrm>
            <a:off x="179388" y="333375"/>
            <a:ext cx="7343775" cy="1139825"/>
          </a:xfrm>
        </p:spPr>
        <p:txBody>
          <a:bodyPr/>
          <a:lstStyle/>
          <a:p>
            <a:pPr algn="l"/>
            <a:r>
              <a:rPr lang="es-MX" altLang="en-US" sz="4000" b="1">
                <a:solidFill>
                  <a:srgbClr val="FFFFFF"/>
                </a:solidFill>
                <a:effectLst>
                  <a:outerShdw blurRad="38100" dist="38100" dir="2700000" algn="tl">
                    <a:srgbClr val="010199"/>
                  </a:outerShdw>
                </a:effectLst>
              </a:rPr>
              <a:t>II.- Características de la cal</a:t>
            </a:r>
            <a:endParaRPr lang="es-ES" altLang="en-US" sz="4000" b="1">
              <a:solidFill>
                <a:srgbClr val="FFFFFF"/>
              </a:solidFill>
              <a:effectLst>
                <a:outerShdw blurRad="38100" dist="38100" dir="2700000" algn="tl">
                  <a:srgbClr val="010199"/>
                </a:outerShdw>
              </a:effectLst>
            </a:endParaRPr>
          </a:p>
        </p:txBody>
      </p:sp>
      <p:sp>
        <p:nvSpPr>
          <p:cNvPr id="24579" name="Rectangle 3">
            <a:extLst>
              <a:ext uri="{FF2B5EF4-FFF2-40B4-BE49-F238E27FC236}">
                <a16:creationId xmlns:a16="http://schemas.microsoft.com/office/drawing/2014/main" id="{65C139C3-53CE-F00A-8A8B-CCE4AC9815C4}"/>
              </a:ext>
            </a:extLst>
          </p:cNvPr>
          <p:cNvSpPr>
            <a:spLocks noGrp="1" noChangeArrowheads="1"/>
          </p:cNvSpPr>
          <p:nvPr>
            <p:ph type="body" idx="1"/>
          </p:nvPr>
        </p:nvSpPr>
        <p:spPr>
          <a:xfrm>
            <a:off x="827088" y="4149725"/>
            <a:ext cx="7885112" cy="1295400"/>
          </a:xfrm>
        </p:spPr>
        <p:txBody>
          <a:bodyPr/>
          <a:lstStyle/>
          <a:p>
            <a:pPr>
              <a:lnSpc>
                <a:spcPct val="90000"/>
              </a:lnSpc>
              <a:buFont typeface="Wingdings" pitchFamily="2" charset="2"/>
              <a:buNone/>
            </a:pPr>
            <a:r>
              <a:rPr lang="es-MX" altLang="en-US" sz="2000"/>
              <a:t>La cal es un material con propiedades químicas muy específicas que varían en función de varios estados físicos que puede alcanzar al ser manipulada. Su origen está en las piedras calizas  que son piedras de origen sedimentario que están compuestas mayoritariamente por carbonato de calcio (CaCo3). </a:t>
            </a:r>
            <a:endParaRPr lang="es-ES" altLang="en-US" sz="2000"/>
          </a:p>
        </p:txBody>
      </p:sp>
      <p:sp>
        <p:nvSpPr>
          <p:cNvPr id="24580" name="Text Box 4">
            <a:extLst>
              <a:ext uri="{FF2B5EF4-FFF2-40B4-BE49-F238E27FC236}">
                <a16:creationId xmlns:a16="http://schemas.microsoft.com/office/drawing/2014/main" id="{0169929D-C0E0-2DDE-23F2-DDCAB6EF5A0A}"/>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24590" name="Picture 14">
            <a:extLst>
              <a:ext uri="{FF2B5EF4-FFF2-40B4-BE49-F238E27FC236}">
                <a16:creationId xmlns:a16="http://schemas.microsoft.com/office/drawing/2014/main" id="{922BBDE7-B8AF-84FE-1908-F515F9974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338455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24591" name="11264 Rectángulo">
            <a:extLst>
              <a:ext uri="{FF2B5EF4-FFF2-40B4-BE49-F238E27FC236}">
                <a16:creationId xmlns:a16="http://schemas.microsoft.com/office/drawing/2014/main" id="{26F13E9A-A416-E0A5-3B77-FF9269B22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58900"/>
            <a:ext cx="33845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6" name="Picture 6">
            <a:extLst>
              <a:ext uri="{FF2B5EF4-FFF2-40B4-BE49-F238E27FC236}">
                <a16:creationId xmlns:a16="http://schemas.microsoft.com/office/drawing/2014/main" id="{D4B79992-3ED6-D645-5C9B-9A9E85129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27750"/>
          </a:xfrm>
          <a:prstGeom prst="rect">
            <a:avLst/>
          </a:prstGeom>
          <a:noFill/>
          <a:extLst>
            <a:ext uri="{909E8E84-426E-40DD-AFC4-6F175D3DCCD1}">
              <a14:hiddenFill xmlns:a14="http://schemas.microsoft.com/office/drawing/2010/main">
                <a:solidFill>
                  <a:srgbClr val="FFFFFF"/>
                </a:solidFill>
              </a14:hiddenFill>
            </a:ext>
          </a:extLst>
        </p:spPr>
      </p:pic>
      <p:sp>
        <p:nvSpPr>
          <p:cNvPr id="25609" name="Text Box 9">
            <a:extLst>
              <a:ext uri="{FF2B5EF4-FFF2-40B4-BE49-F238E27FC236}">
                <a16:creationId xmlns:a16="http://schemas.microsoft.com/office/drawing/2014/main" id="{A9187428-D60C-5E58-DBC3-6B1B1612ED89}"/>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pic>
        <p:nvPicPr>
          <p:cNvPr id="25610" name="Picture 10">
            <a:extLst>
              <a:ext uri="{FF2B5EF4-FFF2-40B4-BE49-F238E27FC236}">
                <a16:creationId xmlns:a16="http://schemas.microsoft.com/office/drawing/2014/main" id="{9F14A7D7-3105-D07F-2138-1D996715B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2133600"/>
            <a:ext cx="2857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5611" name="Rectangle 11">
            <a:extLst>
              <a:ext uri="{FF2B5EF4-FFF2-40B4-BE49-F238E27FC236}">
                <a16:creationId xmlns:a16="http://schemas.microsoft.com/office/drawing/2014/main" id="{A78510E0-8986-5DC3-8171-CE85B05C8CD0}"/>
              </a:ext>
            </a:extLst>
          </p:cNvPr>
          <p:cNvSpPr>
            <a:spLocks noChangeArrowheads="1"/>
          </p:cNvSpPr>
          <p:nvPr/>
        </p:nvSpPr>
        <p:spPr bwMode="auto">
          <a:xfrm>
            <a:off x="0" y="188913"/>
            <a:ext cx="7488238"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Arial" panose="020B0604020202020204" pitchFamily="34" charset="0"/>
                <a:cs typeface="Arial" panose="020B0604020202020204" pitchFamily="34" charset="0"/>
              </a:defRPr>
            </a:lvl9pPr>
          </a:lstStyle>
          <a:p>
            <a:pPr>
              <a:buFont typeface="Wingdings" pitchFamily="2" charset="2"/>
              <a:buNone/>
            </a:pPr>
            <a:r>
              <a:rPr lang="es-MX" altLang="en-US" sz="2000"/>
              <a:t>Este proceso de ‘acumulación’ puede darse de varias maneras:</a:t>
            </a:r>
          </a:p>
          <a:p>
            <a:pPr>
              <a:buFont typeface="Wingdings" pitchFamily="2" charset="2"/>
              <a:buNone/>
            </a:pPr>
            <a:endParaRPr lang="es-MX" altLang="en-US" sz="2000"/>
          </a:p>
          <a:p>
            <a:r>
              <a:rPr lang="es-MX" altLang="en-US" sz="2000"/>
              <a:t>De manera mecánica por la acumulación de residuos de otras rocas que se han erosionado y depositado en capas sucesivas que sea por la gravedad o por un material aglomerante forman la roca. Por ejemplo las areniscas, pizarras, arcillas.</a:t>
            </a:r>
          </a:p>
          <a:p>
            <a:r>
              <a:rPr lang="es-MX" altLang="en-US" sz="2000"/>
              <a:t>De manera Química por la precipitación en las aguas de ríos o mares de sales disueltas a partir de rocas primitivas. Es en este grupo donde se encuentran las piedras calizas y dolomíticas, que son las que se usan para la fabricación de la cal.</a:t>
            </a:r>
          </a:p>
          <a:p>
            <a:r>
              <a:rPr lang="es-MX" altLang="en-US" sz="2000"/>
              <a:t>También existen las rocas sedimentarias formadas por restos de seres vivos, lo que les da un origen orgánico</a:t>
            </a:r>
            <a:r>
              <a:rPr lang="es-MX" altLang="en-US"/>
              <a:t>.</a:t>
            </a:r>
            <a:endParaRPr lang="es-E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14E20664-A08E-761A-DCE6-563657807EF2}"/>
              </a:ext>
            </a:extLst>
          </p:cNvPr>
          <p:cNvSpPr txBox="1">
            <a:spLocks noChangeArrowheads="1"/>
          </p:cNvSpPr>
          <p:nvPr/>
        </p:nvSpPr>
        <p:spPr bwMode="auto">
          <a:xfrm>
            <a:off x="0" y="5942013"/>
            <a:ext cx="9251950" cy="915987"/>
          </a:xfrm>
          <a:prstGeom prst="rect">
            <a:avLst/>
          </a:prstGeom>
          <a:solidFill>
            <a:srgbClr val="99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n-US" b="1">
                <a:solidFill>
                  <a:schemeClr val="bg1"/>
                </a:solidFill>
              </a:rPr>
              <a:t>TICRAT 2008 Arizona-Sonora</a:t>
            </a:r>
            <a:r>
              <a:rPr lang="es-MX" altLang="en-US">
                <a:solidFill>
                  <a:schemeClr val="bg1"/>
                </a:solidFill>
              </a:rPr>
              <a:t>                                                                  </a:t>
            </a:r>
            <a:r>
              <a:rPr lang="es-MX" altLang="en-US" sz="1400">
                <a:solidFill>
                  <a:schemeClr val="bg1"/>
                </a:solidFill>
              </a:rPr>
              <a:t>17-21 Noviembre</a:t>
            </a:r>
          </a:p>
          <a:p>
            <a:pPr algn="ctr">
              <a:spcBef>
                <a:spcPct val="50000"/>
              </a:spcBef>
            </a:pPr>
            <a:r>
              <a:rPr lang="es-MX" altLang="en-US" sz="1200">
                <a:solidFill>
                  <a:schemeClr val="bg1"/>
                </a:solidFill>
              </a:rPr>
              <a:t>Taller internacional de Conservación y Restauración de Arquitectura de tierra</a:t>
            </a:r>
          </a:p>
          <a:p>
            <a:pPr algn="ctr">
              <a:spcBef>
                <a:spcPct val="50000"/>
              </a:spcBef>
            </a:pPr>
            <a:r>
              <a:rPr lang="es-MX" altLang="en-US" sz="1200">
                <a:solidFill>
                  <a:schemeClr val="bg1"/>
                </a:solidFill>
              </a:rPr>
              <a:t>International Workshop on the Conservation and Restoration of Earthen Architecture</a:t>
            </a:r>
            <a:endParaRPr lang="es-ES" altLang="en-US" sz="1200">
              <a:solidFill>
                <a:schemeClr val="bg1"/>
              </a:solidFill>
            </a:endParaRPr>
          </a:p>
        </p:txBody>
      </p:sp>
      <p:sp>
        <p:nvSpPr>
          <p:cNvPr id="34819" name="Rectangle 3">
            <a:extLst>
              <a:ext uri="{FF2B5EF4-FFF2-40B4-BE49-F238E27FC236}">
                <a16:creationId xmlns:a16="http://schemas.microsoft.com/office/drawing/2014/main" id="{E8CCA554-DB64-321A-BE6F-6B785A4CF3EE}"/>
              </a:ext>
            </a:extLst>
          </p:cNvPr>
          <p:cNvSpPr>
            <a:spLocks noChangeArrowheads="1"/>
          </p:cNvSpPr>
          <p:nvPr/>
        </p:nvSpPr>
        <p:spPr bwMode="auto">
          <a:xfrm>
            <a:off x="250825" y="188913"/>
            <a:ext cx="197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s-MX" altLang="en-US" b="1"/>
              <a:t>1) Piedra caliza:</a:t>
            </a:r>
            <a:r>
              <a:rPr lang="es-MX" altLang="en-US"/>
              <a:t> </a:t>
            </a:r>
          </a:p>
        </p:txBody>
      </p:sp>
      <p:sp>
        <p:nvSpPr>
          <p:cNvPr id="34820" name="Rectangle 4">
            <a:extLst>
              <a:ext uri="{FF2B5EF4-FFF2-40B4-BE49-F238E27FC236}">
                <a16:creationId xmlns:a16="http://schemas.microsoft.com/office/drawing/2014/main" id="{AD0C98FD-65FE-86C1-CCD1-0CCC2E5D3D51}"/>
              </a:ext>
            </a:extLst>
          </p:cNvPr>
          <p:cNvSpPr>
            <a:spLocks noChangeArrowheads="1"/>
          </p:cNvSpPr>
          <p:nvPr/>
        </p:nvSpPr>
        <p:spPr bwMode="auto">
          <a:xfrm>
            <a:off x="539750" y="549275"/>
            <a:ext cx="86042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s-MX" altLang="en-US"/>
              <a:t>Las piedras están compuestas básicamente por carbonato de calcio, aunque pueden tener varias impurezas. El carbonato de calcio es el compuesto de calcio más abundante en la naturaleza. El mármol, por ejemplo, es una roca que contiene como componente principal carbonato de calcio y lo mismo sucede con la piedra caliza. Esta última es la materia prima con la cual se prepara la cal viva. </a:t>
            </a:r>
          </a:p>
        </p:txBody>
      </p:sp>
      <p:sp>
        <p:nvSpPr>
          <p:cNvPr id="34821" name="Rectangle 5">
            <a:extLst>
              <a:ext uri="{FF2B5EF4-FFF2-40B4-BE49-F238E27FC236}">
                <a16:creationId xmlns:a16="http://schemas.microsoft.com/office/drawing/2014/main" id="{C8C19D4E-F2FC-ED4E-1A8E-75225C229F2E}"/>
              </a:ext>
            </a:extLst>
          </p:cNvPr>
          <p:cNvSpPr>
            <a:spLocks noChangeArrowheads="1"/>
          </p:cNvSpPr>
          <p:nvPr/>
        </p:nvSpPr>
        <p:spPr bwMode="auto">
          <a:xfrm>
            <a:off x="611188" y="4797425"/>
            <a:ext cx="8137525"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MX" altLang="en-US"/>
              <a:t>La piedra caliza se compone de </a:t>
            </a:r>
            <a:r>
              <a:rPr lang="es-MX" altLang="en-US" b="1"/>
              <a:t>carbonato cálcico</a:t>
            </a:r>
            <a:r>
              <a:rPr lang="es-MX" altLang="en-US"/>
              <a:t> (CaCO3) e </a:t>
            </a:r>
            <a:r>
              <a:rPr lang="es-MX" altLang="en-US" b="1"/>
              <a:t>impurezas</a:t>
            </a:r>
            <a:r>
              <a:rPr lang="es-MX" altLang="en-US"/>
              <a:t> como arcillas, carbonato de magnesio, sílice, etc. Para que la cal sea de buena calidad y mantenga sus propiedades ligantes estas impurezas no deben de llegar al 5%.</a:t>
            </a:r>
            <a:r>
              <a:rPr lang="es-ES" altLang="en-US" sz="2000"/>
              <a:t> </a:t>
            </a:r>
          </a:p>
        </p:txBody>
      </p:sp>
      <p:pic>
        <p:nvPicPr>
          <p:cNvPr id="34822" name="Picture 6">
            <a:extLst>
              <a:ext uri="{FF2B5EF4-FFF2-40B4-BE49-F238E27FC236}">
                <a16:creationId xmlns:a16="http://schemas.microsoft.com/office/drawing/2014/main" id="{2DE5AAEB-BCE6-3B43-E0CD-A55D3DB80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9123"/>
          <a:stretch>
            <a:fillRect/>
          </a:stretch>
        </p:blipFill>
        <p:spPr bwMode="auto">
          <a:xfrm>
            <a:off x="468313" y="2060575"/>
            <a:ext cx="3024187" cy="2782888"/>
          </a:xfrm>
          <a:prstGeom prst="rect">
            <a:avLst/>
          </a:prstGeom>
          <a:noFill/>
          <a:extLst>
            <a:ext uri="{909E8E84-426E-40DD-AFC4-6F175D3DCCD1}">
              <a14:hiddenFill xmlns:a14="http://schemas.microsoft.com/office/drawing/2010/main">
                <a:solidFill>
                  <a:srgbClr val="FFFFFF"/>
                </a:solidFill>
              </a14:hiddenFill>
            </a:ext>
          </a:extLst>
        </p:spPr>
      </p:pic>
      <p:pic>
        <p:nvPicPr>
          <p:cNvPr id="34823" name="Picture 7">
            <a:extLst>
              <a:ext uri="{FF2B5EF4-FFF2-40B4-BE49-F238E27FC236}">
                <a16:creationId xmlns:a16="http://schemas.microsoft.com/office/drawing/2014/main" id="{58F16596-69B0-618C-F342-D20234004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060575"/>
            <a:ext cx="3743325" cy="2798763"/>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a:extLst>
              <a:ext uri="{FF2B5EF4-FFF2-40B4-BE49-F238E27FC236}">
                <a16:creationId xmlns:a16="http://schemas.microsoft.com/office/drawing/2014/main" id="{787D7205-CEA8-360E-8CCE-449B8E219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060575"/>
            <a:ext cx="1782762" cy="2776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Orbit</Template>
  <TotalTime>1116</TotalTime>
  <Words>3570</Words>
  <Application>Microsoft Macintosh PowerPoint</Application>
  <PresentationFormat>On-screen Show (4:3)</PresentationFormat>
  <Paragraphs>279</Paragraphs>
  <Slides>44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1" baseType="lpstr">
      <vt:lpstr>Arial</vt:lpstr>
      <vt:lpstr>Times New Roman</vt:lpstr>
      <vt:lpstr>Wingdings</vt:lpstr>
      <vt:lpstr>Calibri</vt:lpstr>
      <vt:lpstr>Century Gothic</vt:lpstr>
      <vt:lpstr>Órbita</vt:lpstr>
      <vt:lpstr>Diapositiva de Microsoft PowerPoint</vt:lpstr>
      <vt:lpstr>El uso de la cal en la conservación del patrimonio edificado</vt:lpstr>
      <vt:lpstr>I.- Introducción</vt:lpstr>
      <vt:lpstr>PowerPoint Presentation</vt:lpstr>
      <vt:lpstr>PowerPoint Presentation</vt:lpstr>
      <vt:lpstr>PowerPoint Presentation</vt:lpstr>
      <vt:lpstr>PowerPoint Presentation</vt:lpstr>
      <vt:lpstr>II.- Características de la 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uso de la cal en la conservación del patrimonio edificado</dc:title>
  <dc:creator>Invitado</dc:creator>
  <cp:lastModifiedBy>Jeffery, R Brooks - (rbjeffer)</cp:lastModifiedBy>
  <cp:revision>23</cp:revision>
  <dcterms:created xsi:type="dcterms:W3CDTF">2008-11-14T18:36:12Z</dcterms:created>
  <dcterms:modified xsi:type="dcterms:W3CDTF">2023-10-08T21:21:28Z</dcterms:modified>
</cp:coreProperties>
</file>